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4" r:id="rId3"/>
    <p:sldId id="296" r:id="rId4"/>
    <p:sldId id="258" r:id="rId5"/>
    <p:sldId id="259" r:id="rId6"/>
    <p:sldId id="262" r:id="rId7"/>
    <p:sldId id="261" r:id="rId8"/>
    <p:sldId id="264" r:id="rId9"/>
    <p:sldId id="265" r:id="rId10"/>
    <p:sldId id="266" r:id="rId11"/>
    <p:sldId id="267" r:id="rId12"/>
    <p:sldId id="268" r:id="rId13"/>
    <p:sldId id="280" r:id="rId14"/>
    <p:sldId id="306" r:id="rId15"/>
    <p:sldId id="278" r:id="rId16"/>
    <p:sldId id="279" r:id="rId17"/>
    <p:sldId id="289" r:id="rId18"/>
    <p:sldId id="290" r:id="rId19"/>
    <p:sldId id="288" r:id="rId20"/>
    <p:sldId id="305" r:id="rId21"/>
    <p:sldId id="31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F10"/>
    <a:srgbClr val="593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7257" autoAdjust="0"/>
  </p:normalViewPr>
  <p:slideViewPr>
    <p:cSldViewPr>
      <p:cViewPr>
        <p:scale>
          <a:sx n="50" d="100"/>
          <a:sy n="50" d="100"/>
        </p:scale>
        <p:origin x="-1668" y="-672"/>
      </p:cViewPr>
      <p:guideLst>
        <p:guide orient="horz" pos="864"/>
        <p:guide pos="52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68CC9-A886-4031-A961-89735D0DF9C5}" type="datetimeFigureOut">
              <a:rPr lang="en-US" smtClean="0"/>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EFDD7-338C-49AD-AC55-86A2BA2C3A46}" type="slidenum">
              <a:rPr lang="en-US" smtClean="0"/>
              <a:t>‹#›</a:t>
            </a:fld>
            <a:endParaRPr lang="en-US"/>
          </a:p>
        </p:txBody>
      </p:sp>
    </p:spTree>
    <p:extLst>
      <p:ext uri="{BB962C8B-B14F-4D97-AF65-F5344CB8AC3E}">
        <p14:creationId xmlns:p14="http://schemas.microsoft.com/office/powerpoint/2010/main" val="304552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Jerry Smith who was moving into his newly rebuilt home. He was so glad to be in, but also remarked on those empty lots and slabs where homes once stood are a reminder of the day of the storm. Jerry pointed to an empty lot just behind his home and told how a young mother and a grandmother had taken refuge in the bathroom of the home. They had gotten into the bath tub holding on to a 7 year old and a 9 month old daughter covering up with a mattress. The mother and grandmother were injured, but survived. The two girls were sucked out of the mother and grandmother arms. The body of the 7 year old was found that same day, and the body 9 month old baby was not found until the next morning in the shrubbery near the home.  </a:t>
            </a:r>
          </a:p>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10</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19</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20</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11</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12</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13</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14</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15</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16</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17</a:t>
            </a:fld>
            <a:endParaRPr lang="en-US"/>
          </a:p>
        </p:txBody>
      </p:sp>
    </p:spTree>
    <p:extLst>
      <p:ext uri="{BB962C8B-B14F-4D97-AF65-F5344CB8AC3E}">
        <p14:creationId xmlns:p14="http://schemas.microsoft.com/office/powerpoint/2010/main" val="60532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EFDD7-338C-49AD-AC55-86A2BA2C3A46}" type="slidenum">
              <a:rPr lang="en-US" smtClean="0"/>
              <a:t>18</a:t>
            </a:fld>
            <a:endParaRPr lang="en-US"/>
          </a:p>
        </p:txBody>
      </p:sp>
    </p:spTree>
    <p:extLst>
      <p:ext uri="{BB962C8B-B14F-4D97-AF65-F5344CB8AC3E}">
        <p14:creationId xmlns:p14="http://schemas.microsoft.com/office/powerpoint/2010/main" val="60532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C74D41-BF72-43C9-8EF5-5C7BFD176A18}"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388376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74D41-BF72-43C9-8EF5-5C7BFD176A18}"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406449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74D41-BF72-43C9-8EF5-5C7BFD176A18}"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3523463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74D41-BF72-43C9-8EF5-5C7BFD176A18}"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328253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5AC74D41-BF72-43C9-8EF5-5C7BFD176A18}"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282293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201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74D41-BF72-43C9-8EF5-5C7BFD176A18}" type="datetimeFigureOut">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55146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C74D41-BF72-43C9-8EF5-5C7BFD176A18}"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147042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C74D41-BF72-43C9-8EF5-5C7BFD176A18}" type="datetimeFigureOut">
              <a:rPr lang="en-US" smtClean="0"/>
              <a:t>5/30/2014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11732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C74D41-BF72-43C9-8EF5-5C7BFD176A18}" type="datetimeFigureOut">
              <a:rPr lang="en-US" smtClean="0"/>
              <a:t>5/30/2014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124798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C74D41-BF72-43C9-8EF5-5C7BFD176A18}" type="datetimeFigureOut">
              <a:rPr lang="en-US" smtClean="0"/>
              <a:t>5/30/2014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428275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C74D41-BF72-43C9-8EF5-5C7BFD176A18}" type="datetimeFigureOut">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CC078B-08C9-44D9-BBB0-038CC9508300}" type="slidenum">
              <a:rPr lang="en-US" smtClean="0"/>
              <a:t>‹#›</a:t>
            </a:fld>
            <a:endParaRPr lang="en-US"/>
          </a:p>
        </p:txBody>
      </p:sp>
    </p:spTree>
    <p:extLst>
      <p:ext uri="{BB962C8B-B14F-4D97-AF65-F5344CB8AC3E}">
        <p14:creationId xmlns:p14="http://schemas.microsoft.com/office/powerpoint/2010/main" val="90164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74D41-BF72-43C9-8EF5-5C7BFD176A18}" type="datetimeFigureOut">
              <a:rPr lang="en-US" smtClean="0"/>
              <a:t>5/30/2014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C078B-08C9-44D9-BBB0-038CC9508300}" type="slidenum">
              <a:rPr lang="en-US" smtClean="0"/>
              <a:t>‹#›</a:t>
            </a:fld>
            <a:endParaRPr lang="en-US"/>
          </a:p>
        </p:txBody>
      </p:sp>
    </p:spTree>
    <p:extLst>
      <p:ext uri="{BB962C8B-B14F-4D97-AF65-F5344CB8AC3E}">
        <p14:creationId xmlns:p14="http://schemas.microsoft.com/office/powerpoint/2010/main" val="98344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4800"/>
            <a:ext cx="7620000" cy="5715000"/>
          </a:xfrm>
          <a:prstGeom prst="rect">
            <a:avLst/>
          </a:prstGeom>
        </p:spPr>
      </p:pic>
      <p:sp>
        <p:nvSpPr>
          <p:cNvPr id="4" name="Title 3"/>
          <p:cNvSpPr>
            <a:spLocks noGrp="1"/>
          </p:cNvSpPr>
          <p:nvPr>
            <p:ph type="title"/>
          </p:nvPr>
        </p:nvSpPr>
        <p:spPr>
          <a:xfrm>
            <a:off x="838200" y="274638"/>
            <a:ext cx="7620000" cy="1554162"/>
          </a:xfrm>
        </p:spPr>
        <p:txBody>
          <a:bodyPr>
            <a:noAutofit/>
          </a:bodyPr>
          <a:lstStyle/>
          <a:p>
            <a:r>
              <a:rPr lang="en-US" sz="2800" dirty="0" smtClean="0"/>
              <a:t>May 2013 </a:t>
            </a:r>
            <a:br>
              <a:rPr lang="en-US" sz="2800" dirty="0" smtClean="0"/>
            </a:br>
            <a:r>
              <a:rPr lang="en-US" sz="2800" dirty="0" smtClean="0"/>
              <a:t>Five Oklahoma counties were devastated by tornadoes.</a:t>
            </a:r>
            <a:endParaRPr lang="en-US" sz="2800" dirty="0">
              <a:solidFill>
                <a:schemeClr val="bg1"/>
              </a:solidFill>
            </a:endParaRPr>
          </a:p>
        </p:txBody>
      </p:sp>
      <p:grpSp>
        <p:nvGrpSpPr>
          <p:cNvPr id="5" name="Group 4"/>
          <p:cNvGrpSpPr/>
          <p:nvPr/>
        </p:nvGrpSpPr>
        <p:grpSpPr>
          <a:xfrm>
            <a:off x="-5751" y="3733798"/>
            <a:ext cx="9144000" cy="3124202"/>
            <a:chOff x="-5751" y="3733798"/>
            <a:chExt cx="9144000" cy="3124202"/>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415248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2000" dirty="0" smtClean="0"/>
              <a:t>Jerry (blue shirt) moved into his new home two weeks before the one-year anniversary of the tornado. He is happy to be home, but every empty lot and cement slab where a home once stood reminds him of the day of the storm.</a:t>
            </a:r>
            <a:endParaRPr lang="en-US" sz="2000" dirty="0"/>
          </a:p>
        </p:txBody>
      </p:sp>
      <p:pic>
        <p:nvPicPr>
          <p:cNvPr id="5" name="Picture 4" descr="C:\Users\Rich\Pictures\Kodak Pictures\OK Needs Assessment\100_8052.JPG"/>
          <p:cNvPicPr>
            <a:picLocks noChangeAspect="1"/>
          </p:cNvPicPr>
          <p:nvPr/>
        </p:nvPicPr>
        <p:blipFill rotWithShape="1">
          <a:blip r:embed="rId3" cstate="print">
            <a:extLst>
              <a:ext uri="{28A0092B-C50C-407E-A947-70E740481C1C}">
                <a14:useLocalDpi xmlns:a14="http://schemas.microsoft.com/office/drawing/2010/main" val="0"/>
              </a:ext>
            </a:extLst>
          </a:blip>
          <a:srcRect t="6946"/>
          <a:stretch/>
        </p:blipFill>
        <p:spPr bwMode="auto">
          <a:xfrm>
            <a:off x="838199" y="1371600"/>
            <a:ext cx="7616952" cy="5315898"/>
          </a:xfrm>
          <a:prstGeom prst="rect">
            <a:avLst/>
          </a:prstGeom>
          <a:noFill/>
          <a:ln>
            <a:noFill/>
          </a:ln>
        </p:spPr>
      </p:pic>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3958009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Briarwood School </a:t>
            </a:r>
            <a:r>
              <a:rPr lang="en-US" sz="2000" dirty="0" smtClean="0"/>
              <a:t>was also heavily damaged and </a:t>
            </a:r>
            <a:br>
              <a:rPr lang="en-US" sz="2000" dirty="0" smtClean="0"/>
            </a:br>
            <a:r>
              <a:rPr lang="en-US" sz="2000" dirty="0" smtClean="0"/>
              <a:t>had to be completely torn down after </a:t>
            </a:r>
            <a:r>
              <a:rPr lang="en-US" sz="2000" dirty="0"/>
              <a:t>the disaster. </a:t>
            </a:r>
          </a:p>
        </p:txBody>
      </p:sp>
      <p:pic>
        <p:nvPicPr>
          <p:cNvPr id="6" name="Picture 5" descr="C:\Users\Rich\Pictures\Kodak Pictures\Moore OK\100_5925.JPG"/>
          <p:cNvPicPr>
            <a:picLocks noChangeAspect="1"/>
          </p:cNvPicPr>
          <p:nvPr/>
        </p:nvPicPr>
        <p:blipFill rotWithShape="1">
          <a:blip r:embed="rId3" cstate="print">
            <a:extLst>
              <a:ext uri="{28A0092B-C50C-407E-A947-70E740481C1C}">
                <a14:useLocalDpi xmlns:a14="http://schemas.microsoft.com/office/drawing/2010/main" val="0"/>
              </a:ext>
            </a:extLst>
          </a:blip>
          <a:srcRect t="9832"/>
          <a:stretch/>
        </p:blipFill>
        <p:spPr bwMode="auto">
          <a:xfrm>
            <a:off x="838199" y="1371600"/>
            <a:ext cx="7616952" cy="5142754"/>
          </a:xfrm>
          <a:prstGeom prst="rect">
            <a:avLst/>
          </a:prstGeom>
          <a:noFill/>
          <a:ln>
            <a:noFill/>
          </a:ln>
        </p:spPr>
      </p:pic>
      <p:grpSp>
        <p:nvGrpSpPr>
          <p:cNvPr id="5" name="Group 4"/>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325182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Today, Briarwood </a:t>
            </a:r>
            <a:r>
              <a:rPr lang="en-US" sz="2000" dirty="0"/>
              <a:t>School is on the </a:t>
            </a:r>
            <a:r>
              <a:rPr lang="en-US" sz="2000" dirty="0" smtClean="0"/>
              <a:t>same building </a:t>
            </a:r>
            <a:r>
              <a:rPr lang="en-US" sz="2000" dirty="0"/>
              <a:t>schedule as Plaza Tower School </a:t>
            </a:r>
            <a:r>
              <a:rPr lang="en-US" sz="2000" dirty="0" smtClean="0"/>
              <a:t>and will be completed </a:t>
            </a:r>
            <a:r>
              <a:rPr lang="en-US" sz="2000" dirty="0"/>
              <a:t>for the 2014 – 2015 school year.</a:t>
            </a:r>
          </a:p>
        </p:txBody>
      </p:sp>
      <p:pic>
        <p:nvPicPr>
          <p:cNvPr id="5" name="Picture 4" descr="C:\Users\Rich\Pictures\Kodak Pictures\OK Needs Assessment\100_8054.JPG"/>
          <p:cNvPicPr>
            <a:picLocks noChangeAspect="1"/>
          </p:cNvPicPr>
          <p:nvPr/>
        </p:nvPicPr>
        <p:blipFill rotWithShape="1">
          <a:blip r:embed="rId3" cstate="print">
            <a:extLst>
              <a:ext uri="{28A0092B-C50C-407E-A947-70E740481C1C}">
                <a14:useLocalDpi xmlns:a14="http://schemas.microsoft.com/office/drawing/2010/main" val="0"/>
              </a:ext>
            </a:extLst>
          </a:blip>
          <a:srcRect t="8701" b="3406"/>
          <a:stretch/>
        </p:blipFill>
        <p:spPr bwMode="auto">
          <a:xfrm>
            <a:off x="838199" y="1380226"/>
            <a:ext cx="7616952" cy="5020574"/>
          </a:xfrm>
          <a:prstGeom prst="rect">
            <a:avLst/>
          </a:prstGeom>
          <a:noFill/>
          <a:ln>
            <a:noFill/>
          </a:ln>
        </p:spPr>
      </p:pic>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1931057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err="1"/>
              <a:t>Steelman</a:t>
            </a:r>
            <a:r>
              <a:rPr lang="en-US" sz="2000" dirty="0"/>
              <a:t> Estates in Pottawatomie County is a mobile home park that was hit hard, destroying most the homes in the park.</a:t>
            </a:r>
          </a:p>
        </p:txBody>
      </p:sp>
      <p:pic>
        <p:nvPicPr>
          <p:cNvPr id="6" name="Picture 5" descr="C:\Users\Rich\Pictures\Kodak Pictures\Shawnee\100_6007.JPG"/>
          <p:cNvPicPr>
            <a:picLocks noChangeAspect="1"/>
          </p:cNvPicPr>
          <p:nvPr/>
        </p:nvPicPr>
        <p:blipFill rotWithShape="1">
          <a:blip r:embed="rId3" cstate="print">
            <a:extLst>
              <a:ext uri="{28A0092B-C50C-407E-A947-70E740481C1C}">
                <a14:useLocalDpi xmlns:a14="http://schemas.microsoft.com/office/drawing/2010/main" val="0"/>
              </a:ext>
            </a:extLst>
          </a:blip>
          <a:srcRect t="10135"/>
          <a:stretch/>
        </p:blipFill>
        <p:spPr bwMode="auto">
          <a:xfrm>
            <a:off x="838200" y="1371600"/>
            <a:ext cx="7616952" cy="5124587"/>
          </a:xfrm>
          <a:prstGeom prst="rect">
            <a:avLst/>
          </a:prstGeom>
          <a:noFill/>
          <a:ln>
            <a:noFill/>
          </a:ln>
        </p:spPr>
      </p:pic>
      <p:grpSp>
        <p:nvGrpSpPr>
          <p:cNvPr id="5" name="Group 4"/>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609557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sz="2000" dirty="0"/>
              <a:t>Most </a:t>
            </a:r>
            <a:r>
              <a:rPr lang="en-US" sz="2000" dirty="0" smtClean="0"/>
              <a:t>homeowners are </a:t>
            </a:r>
            <a:r>
              <a:rPr lang="en-US" sz="2000" dirty="0"/>
              <a:t>returning to this area. </a:t>
            </a:r>
            <a:r>
              <a:rPr lang="en-US" sz="2000" dirty="0" smtClean="0"/>
              <a:t>Resident Tom </a:t>
            </a:r>
            <a:r>
              <a:rPr lang="en-US" sz="2000" dirty="0"/>
              <a:t>Cox </a:t>
            </a:r>
            <a:r>
              <a:rPr lang="en-US" sz="2000" dirty="0" smtClean="0"/>
              <a:t>is grateful for </a:t>
            </a:r>
            <a:r>
              <a:rPr lang="en-US" sz="2000" dirty="0"/>
              <a:t>v</a:t>
            </a:r>
            <a:r>
              <a:rPr lang="en-US" sz="2000" dirty="0" smtClean="0"/>
              <a:t>olunteer labor from the community and donated supplies that are making the reconstruction of his home possible. </a:t>
            </a:r>
            <a:r>
              <a:rPr lang="en-US" sz="2000" dirty="0"/>
              <a:t/>
            </a:r>
            <a:br>
              <a:rPr lang="en-US" sz="2000" dirty="0"/>
            </a:br>
            <a:endParaRPr lang="en-US" sz="2000" dirty="0"/>
          </a:p>
        </p:txBody>
      </p:sp>
      <p:pic>
        <p:nvPicPr>
          <p:cNvPr id="5" name="Picture 4" descr="C:\Users\Rich\Pictures\Kodak Pictures\OK Needs Assessment\100_7980.JPG"/>
          <p:cNvPicPr>
            <a:picLocks noChangeAspect="1"/>
          </p:cNvPicPr>
          <p:nvPr/>
        </p:nvPicPr>
        <p:blipFill rotWithShape="1">
          <a:blip r:embed="rId3" cstate="print">
            <a:extLst>
              <a:ext uri="{28A0092B-C50C-407E-A947-70E740481C1C}">
                <a14:useLocalDpi xmlns:a14="http://schemas.microsoft.com/office/drawing/2010/main" val="0"/>
              </a:ext>
            </a:extLst>
          </a:blip>
          <a:srcRect t="15100"/>
          <a:stretch/>
        </p:blipFill>
        <p:spPr bwMode="auto">
          <a:xfrm>
            <a:off x="838200" y="1371600"/>
            <a:ext cx="7616952" cy="4850072"/>
          </a:xfrm>
          <a:prstGeom prst="rect">
            <a:avLst/>
          </a:prstGeom>
          <a:noFill/>
          <a:ln>
            <a:noFill/>
          </a:ln>
        </p:spPr>
      </p:pic>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2087819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One </a:t>
            </a:r>
            <a:r>
              <a:rPr lang="en-US" sz="2000" dirty="0"/>
              <a:t>of the many new </a:t>
            </a:r>
            <a:r>
              <a:rPr lang="en-US" sz="2000" dirty="0" smtClean="0"/>
              <a:t>storm shelters </a:t>
            </a:r>
            <a:r>
              <a:rPr lang="en-US" sz="2000" dirty="0"/>
              <a:t>in </a:t>
            </a:r>
            <a:r>
              <a:rPr lang="en-US" sz="2000" dirty="0" smtClean="0"/>
              <a:t>Pottawatomie County. </a:t>
            </a:r>
            <a:r>
              <a:rPr lang="en-US" sz="2000" dirty="0"/>
              <a:t>A </a:t>
            </a:r>
            <a:r>
              <a:rPr lang="en-US" sz="2000" dirty="0" smtClean="0"/>
              <a:t>30-person safe room </a:t>
            </a:r>
            <a:r>
              <a:rPr lang="en-US" sz="2000" dirty="0"/>
              <a:t>was </a:t>
            </a:r>
            <a:r>
              <a:rPr lang="en-US" sz="2000" dirty="0" smtClean="0"/>
              <a:t>also donated </a:t>
            </a:r>
            <a:r>
              <a:rPr lang="en-US" sz="2000" dirty="0"/>
              <a:t>and </a:t>
            </a:r>
            <a:r>
              <a:rPr lang="en-US" sz="2000" dirty="0" smtClean="0"/>
              <a:t>erected in a community park.</a:t>
            </a:r>
            <a:endParaRPr lang="en-US" sz="2000" dirty="0"/>
          </a:p>
        </p:txBody>
      </p:sp>
      <p:pic>
        <p:nvPicPr>
          <p:cNvPr id="6" name="Picture 5" descr="C:\Users\Rich\Pictures\Kodak Pictures\OK Needs Assessment\100_8085.JPG"/>
          <p:cNvPicPr>
            <a:picLocks noChangeAspect="1"/>
          </p:cNvPicPr>
          <p:nvPr/>
        </p:nvPicPr>
        <p:blipFill rotWithShape="1">
          <a:blip r:embed="rId3" cstate="print">
            <a:extLst>
              <a:ext uri="{28A0092B-C50C-407E-A947-70E740481C1C}">
                <a14:useLocalDpi xmlns:a14="http://schemas.microsoft.com/office/drawing/2010/main" val="0"/>
              </a:ext>
            </a:extLst>
          </a:blip>
          <a:srcRect t="7511"/>
          <a:stretch/>
        </p:blipFill>
        <p:spPr bwMode="auto">
          <a:xfrm>
            <a:off x="838200" y="1371600"/>
            <a:ext cx="7616952" cy="4691460"/>
          </a:xfrm>
          <a:prstGeom prst="rect">
            <a:avLst/>
          </a:prstGeom>
          <a:noFill/>
          <a:ln>
            <a:noFill/>
          </a:ln>
        </p:spPr>
      </p:pic>
      <p:grpSp>
        <p:nvGrpSpPr>
          <p:cNvPr id="5" name="Group 4"/>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182755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Steve and </a:t>
            </a:r>
            <a:r>
              <a:rPr lang="en-US" sz="2000" dirty="0" smtClean="0"/>
              <a:t>Janice </a:t>
            </a:r>
            <a:r>
              <a:rPr lang="en-US" sz="2000" dirty="0" err="1"/>
              <a:t>Folch’s</a:t>
            </a:r>
            <a:r>
              <a:rPr lang="en-US" sz="2000" dirty="0"/>
              <a:t> home </a:t>
            </a:r>
            <a:r>
              <a:rPr lang="en-US" sz="2000" dirty="0" smtClean="0"/>
              <a:t>was built </a:t>
            </a:r>
            <a:r>
              <a:rPr lang="en-US" sz="2000" dirty="0"/>
              <a:t>by </a:t>
            </a:r>
            <a:r>
              <a:rPr lang="en-US" sz="2000" dirty="0" smtClean="0"/>
              <a:t>volunteers. They were able to return home in April 2014. </a:t>
            </a:r>
            <a:r>
              <a:rPr lang="en-US" sz="2000" dirty="0"/>
              <a:t>They give all glory to God for providing this home for them and their disabled adult </a:t>
            </a:r>
            <a:r>
              <a:rPr lang="en-US" sz="2000" dirty="0" smtClean="0"/>
              <a:t>son, </a:t>
            </a:r>
            <a:r>
              <a:rPr lang="en-US" sz="2000" dirty="0"/>
              <a:t>Richard. </a:t>
            </a:r>
            <a:br>
              <a:rPr lang="en-US" sz="2000" dirty="0"/>
            </a:br>
            <a:endParaRPr lang="en-US" sz="2000" dirty="0"/>
          </a:p>
        </p:txBody>
      </p:sp>
      <p:pic>
        <p:nvPicPr>
          <p:cNvPr id="5" name="Picture 4" descr="C:\Users\Rich\Pictures\Kodak Pictures\OK Needs Assessment\100_8088.JPG"/>
          <p:cNvPicPr>
            <a:picLocks noChangeAspect="1"/>
          </p:cNvPicPr>
          <p:nvPr/>
        </p:nvPicPr>
        <p:blipFill rotWithShape="1">
          <a:blip r:embed="rId3" cstate="print">
            <a:extLst>
              <a:ext uri="{28A0092B-C50C-407E-A947-70E740481C1C}">
                <a14:useLocalDpi xmlns:a14="http://schemas.microsoft.com/office/drawing/2010/main" val="0"/>
              </a:ext>
            </a:extLst>
          </a:blip>
          <a:srcRect t="9362"/>
          <a:stretch/>
        </p:blipFill>
        <p:spPr bwMode="auto">
          <a:xfrm>
            <a:off x="838200" y="1371600"/>
            <a:ext cx="7616952" cy="5177876"/>
          </a:xfrm>
          <a:prstGeom prst="rect">
            <a:avLst/>
          </a:prstGeom>
          <a:noFill/>
          <a:ln>
            <a:noFill/>
          </a:ln>
        </p:spPr>
      </p:pic>
      <p:pic>
        <p:nvPicPr>
          <p:cNvPr id="7" name="Picture 6" descr="C:\Users\Rich\Pictures\Kodak Pictures\OK Needs Assessment\100_797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501916"/>
            <a:ext cx="3581400" cy="2384284"/>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5751" y="3733798"/>
            <a:ext cx="9144000" cy="3124202"/>
            <a:chOff x="-5751" y="3733798"/>
            <a:chExt cx="9144000" cy="3124202"/>
          </a:xfrm>
        </p:grpSpPr>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659272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Rich\Pictures\Kodak Pictures\El Rino\100_6129.JPG"/>
          <p:cNvPicPr>
            <a:picLocks noChangeAspect="1"/>
          </p:cNvPicPr>
          <p:nvPr/>
        </p:nvPicPr>
        <p:blipFill rotWithShape="1">
          <a:blip r:embed="rId3" cstate="print">
            <a:extLst>
              <a:ext uri="{28A0092B-C50C-407E-A947-70E740481C1C}">
                <a14:useLocalDpi xmlns:a14="http://schemas.microsoft.com/office/drawing/2010/main" val="0"/>
              </a:ext>
            </a:extLst>
          </a:blip>
          <a:srcRect t="12005"/>
          <a:stretch/>
        </p:blipFill>
        <p:spPr bwMode="auto">
          <a:xfrm>
            <a:off x="838200" y="1371600"/>
            <a:ext cx="7616952" cy="4468368"/>
          </a:xfrm>
          <a:prstGeom prst="rect">
            <a:avLst/>
          </a:prstGeom>
          <a:noFill/>
          <a:ln>
            <a:noFill/>
          </a:ln>
        </p:spPr>
      </p:pic>
      <p:sp>
        <p:nvSpPr>
          <p:cNvPr id="4" name="Title 3"/>
          <p:cNvSpPr>
            <a:spLocks noGrp="1"/>
          </p:cNvSpPr>
          <p:nvPr>
            <p:ph type="title"/>
          </p:nvPr>
        </p:nvSpPr>
        <p:spPr/>
        <p:txBody>
          <a:bodyPr>
            <a:noAutofit/>
          </a:bodyPr>
          <a:lstStyle/>
          <a:p>
            <a:r>
              <a:rPr lang="en-US" sz="2000" dirty="0"/>
              <a:t>This mobile home park just outside of El Reno was destroyed on May </a:t>
            </a:r>
            <a:r>
              <a:rPr lang="en-US" sz="2000" dirty="0" smtClean="0"/>
              <a:t>31, 2013, </a:t>
            </a:r>
            <a:r>
              <a:rPr lang="en-US" sz="2000" dirty="0"/>
              <a:t>by an E5 tornado that cut a swath 2.5 miles wide. </a:t>
            </a:r>
          </a:p>
        </p:txBody>
      </p:sp>
      <p:grpSp>
        <p:nvGrpSpPr>
          <p:cNvPr id="5" name="Group 4"/>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2184989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ich\Pictures\Kodak Pictures\OK Needs Assessment\100_8146.JPG"/>
          <p:cNvPicPr>
            <a:picLocks noChangeAspect="1"/>
          </p:cNvPicPr>
          <p:nvPr/>
        </p:nvPicPr>
        <p:blipFill rotWithShape="1">
          <a:blip r:embed="rId3" cstate="print">
            <a:extLst>
              <a:ext uri="{28A0092B-C50C-407E-A947-70E740481C1C}">
                <a14:useLocalDpi xmlns:a14="http://schemas.microsoft.com/office/drawing/2010/main" val="0"/>
              </a:ext>
            </a:extLst>
          </a:blip>
          <a:srcRect t="9060"/>
          <a:stretch/>
        </p:blipFill>
        <p:spPr bwMode="auto">
          <a:xfrm>
            <a:off x="838200" y="1371600"/>
            <a:ext cx="7616952" cy="5195129"/>
          </a:xfrm>
          <a:prstGeom prst="rect">
            <a:avLst/>
          </a:prstGeom>
          <a:noFill/>
          <a:ln>
            <a:noFill/>
          </a:ln>
        </p:spPr>
      </p:pic>
      <p:sp>
        <p:nvSpPr>
          <p:cNvPr id="4" name="Title 3"/>
          <p:cNvSpPr>
            <a:spLocks noGrp="1"/>
          </p:cNvSpPr>
          <p:nvPr>
            <p:ph type="title"/>
          </p:nvPr>
        </p:nvSpPr>
        <p:spPr>
          <a:xfrm>
            <a:off x="457200" y="152400"/>
            <a:ext cx="8229600" cy="1143000"/>
          </a:xfrm>
        </p:spPr>
        <p:txBody>
          <a:bodyPr>
            <a:noAutofit/>
          </a:bodyPr>
          <a:lstStyle/>
          <a:p>
            <a:r>
              <a:rPr lang="en-US" sz="2000" dirty="0"/>
              <a:t>Sherry </a:t>
            </a:r>
            <a:r>
              <a:rPr lang="en-US" sz="2000" dirty="0" err="1"/>
              <a:t>Nusz</a:t>
            </a:r>
            <a:r>
              <a:rPr lang="en-US" sz="2000" dirty="0"/>
              <a:t> was glad to move into her </a:t>
            </a:r>
            <a:r>
              <a:rPr lang="en-US" sz="2000" dirty="0" smtClean="0"/>
              <a:t>new home on </a:t>
            </a:r>
            <a:r>
              <a:rPr lang="en-US" sz="2000" dirty="0"/>
              <a:t>May 5, </a:t>
            </a:r>
            <a:r>
              <a:rPr lang="en-US" sz="2000" dirty="0" smtClean="0"/>
              <a:t>2014, </a:t>
            </a:r>
            <a:r>
              <a:rPr lang="en-US" sz="2000" dirty="0"/>
              <a:t>after living in a motel </a:t>
            </a:r>
            <a:r>
              <a:rPr lang="en-US" sz="2000" dirty="0" smtClean="0"/>
              <a:t>for almost a year since </a:t>
            </a:r>
            <a:r>
              <a:rPr lang="en-US" sz="2000" dirty="0"/>
              <a:t>the tornado destroyed her former home. </a:t>
            </a:r>
          </a:p>
        </p:txBody>
      </p:sp>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337110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However, there are homes that </a:t>
            </a:r>
            <a:r>
              <a:rPr lang="en-US" sz="2000" dirty="0"/>
              <a:t>remain untouched and </a:t>
            </a:r>
            <a:r>
              <a:rPr lang="en-US" sz="2000" dirty="0" smtClean="0"/>
              <a:t>families who are unable to </a:t>
            </a:r>
            <a:r>
              <a:rPr lang="en-US" sz="2000" dirty="0"/>
              <a:t>recover without help. </a:t>
            </a:r>
          </a:p>
        </p:txBody>
      </p:sp>
      <p:pic>
        <p:nvPicPr>
          <p:cNvPr id="5" name="Picture 4" descr="C:\Users\Rich\Pictures\Kodak Pictures\OK Needs Assessment\100_798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71600"/>
            <a:ext cx="7616952" cy="5083487"/>
          </a:xfrm>
          <a:prstGeom prst="rect">
            <a:avLst/>
          </a:prstGeom>
          <a:noFill/>
          <a:ln>
            <a:noFill/>
          </a:ln>
        </p:spPr>
      </p:pic>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2316388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4800"/>
            <a:ext cx="7620000" cy="5715001"/>
          </a:xfrm>
          <a:prstGeom prst="rect">
            <a:avLst/>
          </a:prstGeom>
        </p:spPr>
      </p:pic>
      <p:grpSp>
        <p:nvGrpSpPr>
          <p:cNvPr id="7" name="Group 6"/>
          <p:cNvGrpSpPr/>
          <p:nvPr/>
        </p:nvGrpSpPr>
        <p:grpSpPr>
          <a:xfrm>
            <a:off x="-5751" y="3733798"/>
            <a:ext cx="9144000" cy="3124202"/>
            <a:chOff x="-5751" y="3733798"/>
            <a:chExt cx="9144000" cy="3124202"/>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2538614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In May 2014, World </a:t>
            </a:r>
            <a:r>
              <a:rPr lang="en-US" sz="2000" dirty="0"/>
              <a:t>Renew </a:t>
            </a:r>
            <a:r>
              <a:rPr lang="en-US" sz="2000" dirty="0" smtClean="0"/>
              <a:t>DRS conducted an </a:t>
            </a:r>
            <a:r>
              <a:rPr lang="en-US" sz="2000" dirty="0"/>
              <a:t>Unmet Needs Assessment </a:t>
            </a:r>
            <a:r>
              <a:rPr lang="en-US" sz="2000" dirty="0" smtClean="0"/>
              <a:t>with residents in five Oklahoma counties, identifying 300 homeowners who are still in need of help, including those who are  elderly or disabled.</a:t>
            </a:r>
            <a:r>
              <a:rPr lang="en-US" sz="2000" dirty="0"/>
              <a:t/>
            </a:r>
            <a:br>
              <a:rPr lang="en-US" sz="2000" dirty="0"/>
            </a:br>
            <a:r>
              <a:rPr lang="en-US" sz="2000" dirty="0" smtClean="0"/>
              <a:t>.  </a:t>
            </a:r>
            <a:endParaRPr lang="en-US" sz="2000" dirty="0"/>
          </a:p>
        </p:txBody>
      </p:sp>
      <p:pic>
        <p:nvPicPr>
          <p:cNvPr id="7" name="Picture 6" descr="C:\Users\Rich\Pictures\Kodak Pictures\OK Needs Assessment\100_807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371600"/>
            <a:ext cx="7616952" cy="5084734"/>
          </a:xfrm>
          <a:prstGeom prst="rect">
            <a:avLst/>
          </a:prstGeom>
          <a:noFill/>
          <a:ln>
            <a:noFill/>
          </a:ln>
        </p:spPr>
      </p:pic>
      <p:grpSp>
        <p:nvGrpSpPr>
          <p:cNvPr id="5" name="Group 4"/>
          <p:cNvGrpSpPr/>
          <p:nvPr/>
        </p:nvGrpSpPr>
        <p:grpSpPr>
          <a:xfrm>
            <a:off x="-5751" y="3733798"/>
            <a:ext cx="9144000" cy="3124202"/>
            <a:chOff x="-5751" y="3733798"/>
            <a:chExt cx="9144000" cy="3124202"/>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2995615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sp>
        <p:nvSpPr>
          <p:cNvPr id="3" name="TextBox 2"/>
          <p:cNvSpPr txBox="1"/>
          <p:nvPr/>
        </p:nvSpPr>
        <p:spPr>
          <a:xfrm>
            <a:off x="838200" y="2286000"/>
            <a:ext cx="7467600" cy="3785652"/>
          </a:xfrm>
          <a:prstGeom prst="rect">
            <a:avLst/>
          </a:prstGeom>
          <a:noFill/>
        </p:spPr>
        <p:txBody>
          <a:bodyPr wrap="square" rtlCol="0">
            <a:spAutoFit/>
          </a:bodyPr>
          <a:lstStyle/>
          <a:p>
            <a:pPr algn="ctr"/>
            <a:r>
              <a:rPr lang="en-US" sz="2400" dirty="0" smtClean="0"/>
              <a:t>World Renew continues to be involved in the long-term recovery process in Oklahoma one year after the </a:t>
            </a:r>
          </a:p>
          <a:p>
            <a:pPr algn="ctr"/>
            <a:r>
              <a:rPr lang="en-US" sz="2400" dirty="0" smtClean="0"/>
              <a:t>May 2013 tornadoes struck. </a:t>
            </a:r>
          </a:p>
          <a:p>
            <a:pPr algn="ctr"/>
            <a:endParaRPr lang="en-US" sz="2400" dirty="0" smtClean="0"/>
          </a:p>
          <a:p>
            <a:pPr algn="ctr"/>
            <a:r>
              <a:rPr lang="en-US" sz="2400" dirty="0" smtClean="0"/>
              <a:t>There are many homeowners who still need assistance.</a:t>
            </a:r>
          </a:p>
          <a:p>
            <a:pPr algn="ctr"/>
            <a:endParaRPr lang="en-US" sz="2400" dirty="0"/>
          </a:p>
          <a:p>
            <a:pPr algn="ctr"/>
            <a:r>
              <a:rPr lang="en-US" sz="2400" dirty="0" smtClean="0"/>
              <a:t>Thank you for your prayers and donations that make this ongoing work possible!</a:t>
            </a:r>
          </a:p>
          <a:p>
            <a:pPr algn="ctr"/>
            <a:endParaRPr lang="en-US" sz="2400" dirty="0"/>
          </a:p>
          <a:p>
            <a:pPr algn="ctr"/>
            <a:r>
              <a:rPr lang="en-US" sz="2400" dirty="0" smtClean="0"/>
              <a:t>worldrenew.net/</a:t>
            </a:r>
            <a:r>
              <a:rPr lang="en-US" sz="2400" dirty="0" err="1" smtClean="0"/>
              <a:t>drs</a:t>
            </a:r>
            <a:endParaRPr lang="en-US"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3362" y="457200"/>
            <a:ext cx="6497277" cy="1524000"/>
          </a:xfrm>
          <a:prstGeom prst="rect">
            <a:avLst/>
          </a:prstGeom>
        </p:spPr>
      </p:pic>
    </p:spTree>
    <p:extLst>
      <p:ext uri="{BB962C8B-B14F-4D97-AF65-F5344CB8AC3E}">
        <p14:creationId xmlns:p14="http://schemas.microsoft.com/office/powerpoint/2010/main" val="2703461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312686"/>
            <a:ext cx="7620000" cy="5715000"/>
          </a:xfrm>
          <a:prstGeom prst="rect">
            <a:avLst/>
          </a:prstGeom>
        </p:spPr>
      </p:pic>
      <p:grpSp>
        <p:nvGrpSpPr>
          <p:cNvPr id="7" name="Group 6"/>
          <p:cNvGrpSpPr/>
          <p:nvPr/>
        </p:nvGrpSpPr>
        <p:grpSpPr>
          <a:xfrm>
            <a:off x="-5751" y="3733798"/>
            <a:ext cx="9144000" cy="3124202"/>
            <a:chOff x="-5751" y="3733798"/>
            <a:chExt cx="9144000" cy="3124202"/>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1683839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The tornado destroyed a block </a:t>
            </a:r>
            <a:r>
              <a:rPr lang="en-US" sz="2000" dirty="0"/>
              <a:t>of duplex </a:t>
            </a:r>
            <a:r>
              <a:rPr lang="en-US" sz="2000" dirty="0" smtClean="0"/>
              <a:t>homes in Moore, Oklahoma.</a:t>
            </a:r>
            <a:endParaRPr lang="en-US" sz="2000" dirty="0"/>
          </a:p>
        </p:txBody>
      </p:sp>
      <p:pic>
        <p:nvPicPr>
          <p:cNvPr id="5" name="Picture 4" descr="C:\Users\Rich\Pictures\Kodak Pictures\Moore OK\100_5676.JPG"/>
          <p:cNvPicPr/>
          <p:nvPr/>
        </p:nvPicPr>
        <p:blipFill rotWithShape="1">
          <a:blip r:embed="rId2" cstate="print">
            <a:extLst>
              <a:ext uri="{28A0092B-C50C-407E-A947-70E740481C1C}">
                <a14:useLocalDpi xmlns:a14="http://schemas.microsoft.com/office/drawing/2010/main" val="0"/>
              </a:ext>
            </a:extLst>
          </a:blip>
          <a:srcRect t="8403" b="10781"/>
          <a:stretch/>
        </p:blipFill>
        <p:spPr bwMode="auto">
          <a:xfrm>
            <a:off x="838200" y="1371601"/>
            <a:ext cx="7620000" cy="4699438"/>
          </a:xfrm>
          <a:prstGeom prst="rect">
            <a:avLst/>
          </a:prstGeom>
          <a:noFill/>
          <a:ln>
            <a:noFill/>
          </a:ln>
        </p:spPr>
      </p:pic>
      <p:grpSp>
        <p:nvGrpSpPr>
          <p:cNvPr id="7" name="Group 6"/>
          <p:cNvGrpSpPr/>
          <p:nvPr/>
        </p:nvGrpSpPr>
        <p:grpSpPr>
          <a:xfrm>
            <a:off x="-5751" y="3733798"/>
            <a:ext cx="9144000" cy="3124202"/>
            <a:chOff x="-5751" y="3733798"/>
            <a:chExt cx="9144000" cy="3124202"/>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49530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Today the </a:t>
            </a:r>
            <a:r>
              <a:rPr lang="en-US" sz="2000" dirty="0"/>
              <a:t>land </a:t>
            </a:r>
            <a:r>
              <a:rPr lang="en-US" sz="2000" dirty="0" smtClean="0"/>
              <a:t>has been cleared, </a:t>
            </a:r>
            <a:r>
              <a:rPr lang="en-US" sz="2000" dirty="0"/>
              <a:t>leaving only the cement </a:t>
            </a:r>
            <a:r>
              <a:rPr lang="en-US" sz="2000" dirty="0" smtClean="0"/>
              <a:t>driveways. Many homes have not been rebuilt. </a:t>
            </a:r>
            <a:endParaRPr lang="en-US" sz="2000" dirty="0"/>
          </a:p>
        </p:txBody>
      </p:sp>
      <p:pic>
        <p:nvPicPr>
          <p:cNvPr id="8" name="Picture 7" descr="C:\Users\Rich\Pictures\Kodak Pictures\OK Needs Assessment\100_8041.JPG"/>
          <p:cNvPicPr/>
          <p:nvPr/>
        </p:nvPicPr>
        <p:blipFill rotWithShape="1">
          <a:blip r:embed="rId2" cstate="print">
            <a:extLst>
              <a:ext uri="{28A0092B-C50C-407E-A947-70E740481C1C}">
                <a14:useLocalDpi xmlns:a14="http://schemas.microsoft.com/office/drawing/2010/main" val="0"/>
              </a:ext>
            </a:extLst>
          </a:blip>
          <a:srcRect t="17420"/>
          <a:stretch/>
        </p:blipFill>
        <p:spPr bwMode="auto">
          <a:xfrm>
            <a:off x="838200" y="1371600"/>
            <a:ext cx="7620000" cy="4719466"/>
          </a:xfrm>
          <a:prstGeom prst="rect">
            <a:avLst/>
          </a:prstGeom>
          <a:noFill/>
          <a:ln>
            <a:noFill/>
          </a:ln>
        </p:spPr>
      </p:pic>
      <p:grpSp>
        <p:nvGrpSpPr>
          <p:cNvPr id="5" name="Group 4"/>
          <p:cNvGrpSpPr/>
          <p:nvPr/>
        </p:nvGrpSpPr>
        <p:grpSpPr>
          <a:xfrm>
            <a:off x="-5751" y="3733798"/>
            <a:ext cx="9144000" cy="3124202"/>
            <a:chOff x="-5751" y="3733798"/>
            <a:chExt cx="9144000" cy="3124202"/>
          </a:xfrm>
        </p:grpSpPr>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94126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Autofit/>
          </a:bodyPr>
          <a:lstStyle/>
          <a:p>
            <a:r>
              <a:rPr lang="en-US" sz="2000" dirty="0" smtClean="0"/>
              <a:t>Plaza Tower School was destroy and tragically, seven children lost their lives.  A memorial to the children was erected. </a:t>
            </a:r>
            <a:r>
              <a:rPr lang="en-US" sz="2000" dirty="0"/>
              <a:t>M</a:t>
            </a:r>
            <a:r>
              <a:rPr lang="en-US" sz="2000" dirty="0" smtClean="0"/>
              <a:t>any volunteers </a:t>
            </a:r>
            <a:r>
              <a:rPr lang="en-US" sz="2000" dirty="0"/>
              <a:t>traveled from all over the US and </a:t>
            </a:r>
            <a:r>
              <a:rPr lang="en-US" sz="2000" dirty="0" smtClean="0"/>
              <a:t>the world to help in the response. While here, </a:t>
            </a:r>
            <a:r>
              <a:rPr lang="en-US" sz="2000" dirty="0"/>
              <a:t>t</a:t>
            </a:r>
            <a:r>
              <a:rPr lang="en-US" sz="2000" dirty="0" smtClean="0"/>
              <a:t>hey stopped </a:t>
            </a:r>
            <a:r>
              <a:rPr lang="en-US" sz="2000" dirty="0"/>
              <a:t>to </a:t>
            </a:r>
            <a:r>
              <a:rPr lang="en-US" sz="2000" dirty="0" smtClean="0"/>
              <a:t>leave mementos of </a:t>
            </a:r>
            <a:r>
              <a:rPr lang="en-US" sz="2000" dirty="0"/>
              <a:t>their love and </a:t>
            </a:r>
            <a:r>
              <a:rPr lang="en-US" sz="2000" dirty="0" smtClean="0"/>
              <a:t>respect. </a:t>
            </a:r>
            <a:endParaRPr lang="en-US" sz="2000" dirty="0"/>
          </a:p>
        </p:txBody>
      </p:sp>
      <p:pic>
        <p:nvPicPr>
          <p:cNvPr id="5" name="Picture 4" descr="C:\Users\Rich\Pictures\Kodak Pictures\Moore OK\100_5935.JPG"/>
          <p:cNvPicPr/>
          <p:nvPr/>
        </p:nvPicPr>
        <p:blipFill rotWithShape="1">
          <a:blip r:embed="rId2" cstate="print">
            <a:extLst>
              <a:ext uri="{28A0092B-C50C-407E-A947-70E740481C1C}">
                <a14:useLocalDpi xmlns:a14="http://schemas.microsoft.com/office/drawing/2010/main" val="0"/>
              </a:ext>
            </a:extLst>
          </a:blip>
          <a:srcRect t="21328" b="-1"/>
          <a:stretch/>
        </p:blipFill>
        <p:spPr bwMode="auto">
          <a:xfrm>
            <a:off x="836761" y="1371600"/>
            <a:ext cx="7616952" cy="4419600"/>
          </a:xfrm>
          <a:prstGeom prst="rect">
            <a:avLst/>
          </a:prstGeom>
          <a:noFill/>
          <a:ln>
            <a:noFill/>
          </a:ln>
        </p:spPr>
      </p:pic>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3016033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Today, local officials </a:t>
            </a:r>
            <a:r>
              <a:rPr lang="en-US" sz="2000" dirty="0"/>
              <a:t>are </a:t>
            </a:r>
            <a:r>
              <a:rPr lang="en-US" sz="2000" dirty="0" smtClean="0"/>
              <a:t>rebuilding </a:t>
            </a:r>
            <a:r>
              <a:rPr lang="en-US" sz="2000" dirty="0"/>
              <a:t>a larger school with a safe </a:t>
            </a:r>
            <a:r>
              <a:rPr lang="en-US" sz="2000" dirty="0" smtClean="0"/>
              <a:t>room .</a:t>
            </a:r>
            <a:br>
              <a:rPr lang="en-US" sz="2000" dirty="0" smtClean="0"/>
            </a:br>
            <a:r>
              <a:rPr lang="en-US" sz="2000" dirty="0" smtClean="0"/>
              <a:t> They are </a:t>
            </a:r>
            <a:r>
              <a:rPr lang="en-US" sz="2000" dirty="0"/>
              <a:t>working </a:t>
            </a:r>
            <a:r>
              <a:rPr lang="en-US" sz="2000" dirty="0" smtClean="0"/>
              <a:t>seven </a:t>
            </a:r>
            <a:r>
              <a:rPr lang="en-US" sz="2000" dirty="0"/>
              <a:t>days a week to complete the school for </a:t>
            </a:r>
            <a:r>
              <a:rPr lang="en-US" sz="2000" dirty="0" smtClean="0"/>
              <a:t/>
            </a:r>
            <a:br>
              <a:rPr lang="en-US" sz="2000" dirty="0" smtClean="0"/>
            </a:br>
            <a:r>
              <a:rPr lang="en-US" sz="2000" dirty="0" smtClean="0"/>
              <a:t>the </a:t>
            </a:r>
            <a:r>
              <a:rPr lang="en-US" sz="2000" dirty="0"/>
              <a:t>2014-2015 school year. </a:t>
            </a:r>
          </a:p>
        </p:txBody>
      </p:sp>
      <p:pic>
        <p:nvPicPr>
          <p:cNvPr id="5" name="Picture 4" descr="C:\Users\Rich\Pictures\Kodak Pictures\OK Needs Assessment\100_8047.JPG"/>
          <p:cNvPicPr>
            <a:picLocks noChangeAspect="1"/>
          </p:cNvPicPr>
          <p:nvPr/>
        </p:nvPicPr>
        <p:blipFill rotWithShape="1">
          <a:blip r:embed="rId2" cstate="print">
            <a:extLst>
              <a:ext uri="{28A0092B-C50C-407E-A947-70E740481C1C}">
                <a14:useLocalDpi xmlns:a14="http://schemas.microsoft.com/office/drawing/2010/main" val="0"/>
              </a:ext>
            </a:extLst>
          </a:blip>
          <a:srcRect t="8581"/>
          <a:stretch/>
        </p:blipFill>
        <p:spPr bwMode="auto">
          <a:xfrm>
            <a:off x="838200" y="1371600"/>
            <a:ext cx="7616952" cy="5222031"/>
          </a:xfrm>
          <a:prstGeom prst="rect">
            <a:avLst/>
          </a:prstGeom>
          <a:noFill/>
          <a:ln>
            <a:noFill/>
          </a:ln>
        </p:spPr>
      </p:pic>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2112337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All of the homes in the neighborhood surrounding Plaza Tower School </a:t>
            </a:r>
            <a:r>
              <a:rPr lang="en-US" sz="2000" dirty="0" smtClean="0"/>
              <a:t>were leveled </a:t>
            </a:r>
            <a:r>
              <a:rPr lang="en-US" sz="2000" dirty="0"/>
              <a:t>by the force of the tornado.</a:t>
            </a:r>
          </a:p>
        </p:txBody>
      </p:sp>
      <p:pic>
        <p:nvPicPr>
          <p:cNvPr id="5" name="Picture 4" descr="C:\Users\Rich\Pictures\Kodak Pictures\Moore OK\100_594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371600"/>
            <a:ext cx="7616952" cy="5053556"/>
          </a:xfrm>
          <a:prstGeom prst="rect">
            <a:avLst/>
          </a:prstGeom>
          <a:noFill/>
          <a:ln>
            <a:noFill/>
          </a:ln>
        </p:spPr>
      </p:pic>
      <p:grpSp>
        <p:nvGrpSpPr>
          <p:cNvPr id="6" name="Group 5"/>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1602542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Most of the </a:t>
            </a:r>
            <a:r>
              <a:rPr lang="en-US" sz="2000" dirty="0" smtClean="0"/>
              <a:t>homes around the school are </a:t>
            </a:r>
            <a:r>
              <a:rPr lang="en-US" sz="2000" dirty="0"/>
              <a:t>being rebuilt. </a:t>
            </a:r>
            <a:r>
              <a:rPr lang="en-US" sz="2000" dirty="0" smtClean="0"/>
              <a:t>One </a:t>
            </a:r>
            <a:r>
              <a:rPr lang="en-US" sz="2000" dirty="0"/>
              <a:t>builder </a:t>
            </a:r>
            <a:r>
              <a:rPr lang="en-US" sz="2000" dirty="0" smtClean="0"/>
              <a:t>is constructing </a:t>
            </a:r>
            <a:r>
              <a:rPr lang="en-US" sz="2000" dirty="0"/>
              <a:t>homes with 12” </a:t>
            </a:r>
            <a:r>
              <a:rPr lang="en-US" sz="2000" dirty="0" smtClean="0"/>
              <a:t>cement-exterior </a:t>
            </a:r>
            <a:r>
              <a:rPr lang="en-US" sz="2000" dirty="0"/>
              <a:t>walls so the whole home </a:t>
            </a:r>
            <a:r>
              <a:rPr lang="en-US" sz="2000" dirty="0" smtClean="0"/>
              <a:t>will </a:t>
            </a:r>
            <a:r>
              <a:rPr lang="en-US" sz="2000" dirty="0"/>
              <a:t>act </a:t>
            </a:r>
            <a:r>
              <a:rPr lang="en-US" sz="2000" dirty="0" smtClean="0"/>
              <a:t>as a </a:t>
            </a:r>
            <a:r>
              <a:rPr lang="en-US" sz="2000" dirty="0"/>
              <a:t>safe </a:t>
            </a:r>
            <a:r>
              <a:rPr lang="en-US" sz="2000" dirty="0" smtClean="0"/>
              <a:t>room when a tornado strikes.</a:t>
            </a:r>
            <a:endParaRPr lang="en-US" sz="2000" dirty="0"/>
          </a:p>
        </p:txBody>
      </p:sp>
      <p:pic>
        <p:nvPicPr>
          <p:cNvPr id="6" name="Picture 5" descr="C:\Users\Rich\Pictures\Kodak Pictures\OK Needs Assessment\100_8048.JPG"/>
          <p:cNvPicPr/>
          <p:nvPr/>
        </p:nvPicPr>
        <p:blipFill rotWithShape="1">
          <a:blip r:embed="rId2" cstate="print">
            <a:extLst>
              <a:ext uri="{28A0092B-C50C-407E-A947-70E740481C1C}">
                <a14:useLocalDpi xmlns:a14="http://schemas.microsoft.com/office/drawing/2010/main" val="0"/>
              </a:ext>
            </a:extLst>
          </a:blip>
          <a:srcRect t="9005"/>
          <a:stretch/>
        </p:blipFill>
        <p:spPr bwMode="auto">
          <a:xfrm>
            <a:off x="838199" y="1371600"/>
            <a:ext cx="7616952" cy="4876800"/>
          </a:xfrm>
          <a:prstGeom prst="rect">
            <a:avLst/>
          </a:prstGeom>
          <a:noFill/>
          <a:ln>
            <a:noFill/>
          </a:ln>
        </p:spPr>
      </p:pic>
      <p:grpSp>
        <p:nvGrpSpPr>
          <p:cNvPr id="5" name="Group 4"/>
          <p:cNvGrpSpPr/>
          <p:nvPr/>
        </p:nvGrpSpPr>
        <p:grpSpPr>
          <a:xfrm>
            <a:off x="-5751" y="3733798"/>
            <a:ext cx="9144000" cy="3124202"/>
            <a:chOff x="-5751" y="3733798"/>
            <a:chExt cx="9144000" cy="3124202"/>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1" y="5730753"/>
              <a:ext cx="9144000" cy="1127247"/>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a:off x="-866414" y="4696186"/>
              <a:ext cx="2514602" cy="589825"/>
            </a:xfrm>
            <a:prstGeom prst="rect">
              <a:avLst/>
            </a:prstGeom>
          </p:spPr>
        </p:pic>
      </p:grpSp>
    </p:spTree>
    <p:extLst>
      <p:ext uri="{BB962C8B-B14F-4D97-AF65-F5344CB8AC3E}">
        <p14:creationId xmlns:p14="http://schemas.microsoft.com/office/powerpoint/2010/main" val="1011402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688</Words>
  <Application>Microsoft Office PowerPoint</Application>
  <PresentationFormat>On-screen Show (4:3)</PresentationFormat>
  <Paragraphs>38</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May 2013  Five Oklahoma counties were devastated by tornadoes.</vt:lpstr>
      <vt:lpstr>PowerPoint Presentation</vt:lpstr>
      <vt:lpstr>PowerPoint Presentation</vt:lpstr>
      <vt:lpstr>The tornado destroyed a block of duplex homes in Moore, Oklahoma.</vt:lpstr>
      <vt:lpstr>Today the land has been cleared, leaving only the cement driveways. Many homes have not been rebuilt. </vt:lpstr>
      <vt:lpstr>Plaza Tower School was destroy and tragically, seven children lost their lives.  A memorial to the children was erected. Many volunteers traveled from all over the US and the world to help in the response. While here, they stopped to leave mementos of their love and respect. </vt:lpstr>
      <vt:lpstr>Today, local officials are rebuilding a larger school with a safe room .  They are working seven days a week to complete the school for  the 2014-2015 school year. </vt:lpstr>
      <vt:lpstr>All of the homes in the neighborhood surrounding Plaza Tower School were leveled by the force of the tornado.</vt:lpstr>
      <vt:lpstr>Most of the homes around the school are being rebuilt. One builder is constructing homes with 12” cement-exterior walls so the whole home will act as a safe room when a tornado strikes.</vt:lpstr>
      <vt:lpstr>Jerry (blue shirt) moved into his new home two weeks before the one-year anniversary of the tornado. He is happy to be home, but every empty lot and cement slab where a home once stood reminds him of the day of the storm.</vt:lpstr>
      <vt:lpstr>Briarwood School was also heavily damaged and  had to be completely torn down after the disaster. </vt:lpstr>
      <vt:lpstr>Today, Briarwood School is on the same building schedule as Plaza Tower School and will be completed for the 2014 – 2015 school year.</vt:lpstr>
      <vt:lpstr>Steelman Estates in Pottawatomie County is a mobile home park that was hit hard, destroying most the homes in the park.</vt:lpstr>
      <vt:lpstr>Most homeowners are returning to this area. Resident Tom Cox is grateful for volunteer labor from the community and donated supplies that are making the reconstruction of his home possible.  </vt:lpstr>
      <vt:lpstr>One of the many new storm shelters in Pottawatomie County. A 30-person safe room was also donated and erected in a community park.</vt:lpstr>
      <vt:lpstr>Steve and Janice Folch’s home was built by volunteers. They were able to return home in April 2014. They give all glory to God for providing this home for them and their disabled adult son, Richard.  </vt:lpstr>
      <vt:lpstr>This mobile home park just outside of El Reno was destroyed on May 31, 2013, by an E5 tornado that cut a swath 2.5 miles wide. </vt:lpstr>
      <vt:lpstr>Sherry Nusz was glad to move into her new home on May 5, 2014, after living in a motel for almost a year since the tornado destroyed her former home. </vt:lpstr>
      <vt:lpstr>However, there are homes that remain untouched and families who are unable to recover without help. </vt:lpstr>
      <vt:lpstr>In May 2014, World Renew DRS conducted an Unmet Needs Assessment with residents in five Oklahoma counties, identifying 300 homeowners who are still in need of help, including those who are  elderly or disabled.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Moore, Oklahoma City area. Colleen and Gene Perdue’s home before and after: Colleen and John took refuge in closet and were spared.</dc:title>
  <dc:creator>Kellie Scholma</dc:creator>
  <cp:lastModifiedBy>Beth DeGraff</cp:lastModifiedBy>
  <cp:revision>22</cp:revision>
  <dcterms:created xsi:type="dcterms:W3CDTF">2014-05-16T12:43:31Z</dcterms:created>
  <dcterms:modified xsi:type="dcterms:W3CDTF">2014-05-30T13:42:10Z</dcterms:modified>
</cp:coreProperties>
</file>