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5" r:id="rId2"/>
    <p:sldId id="262" r:id="rId3"/>
    <p:sldId id="264" r:id="rId4"/>
    <p:sldId id="257" r:id="rId5"/>
    <p:sldId id="258" r:id="rId6"/>
    <p:sldId id="273" r:id="rId7"/>
    <p:sldId id="295" r:id="rId8"/>
    <p:sldId id="296" r:id="rId9"/>
    <p:sldId id="261" r:id="rId10"/>
    <p:sldId id="266" r:id="rId11"/>
    <p:sldId id="275" r:id="rId12"/>
    <p:sldId id="298" r:id="rId13"/>
    <p:sldId id="280" r:id="rId14"/>
    <p:sldId id="281" r:id="rId15"/>
    <p:sldId id="282" r:id="rId16"/>
    <p:sldId id="283" r:id="rId17"/>
    <p:sldId id="267" r:id="rId18"/>
    <p:sldId id="268" r:id="rId19"/>
    <p:sldId id="286" r:id="rId20"/>
    <p:sldId id="287" r:id="rId21"/>
    <p:sldId id="300" r:id="rId22"/>
    <p:sldId id="301" r:id="rId23"/>
    <p:sldId id="288" r:id="rId24"/>
    <p:sldId id="289" r:id="rId25"/>
    <p:sldId id="284" r:id="rId26"/>
    <p:sldId id="285" r:id="rId27"/>
    <p:sldId id="277" r:id="rId28"/>
    <p:sldId id="276" r:id="rId29"/>
    <p:sldId id="292" r:id="rId30"/>
    <p:sldId id="293" r:id="rId31"/>
    <p:sldId id="305" r:id="rId32"/>
    <p:sldId id="306" r:id="rId33"/>
    <p:sldId id="303" r:id="rId34"/>
    <p:sldId id="304" r:id="rId35"/>
    <p:sldId id="259" r:id="rId36"/>
    <p:sldId id="26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341"/>
    <a:srgbClr val="60554F"/>
    <a:srgbClr val="7D715E"/>
    <a:srgbClr val="80715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 autoAdjust="0"/>
    <p:restoredTop sz="94717" autoAdjust="0"/>
  </p:normalViewPr>
  <p:slideViewPr>
    <p:cSldViewPr snapToGrid="0" snapToObjects="1">
      <p:cViewPr varScale="1">
        <p:scale>
          <a:sx n="62" d="100"/>
          <a:sy n="62" d="100"/>
        </p:scale>
        <p:origin x="51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D8AAD-0B52-A544-A0B6-4952033C4E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B12E4-14F4-4146-9F64-BF668A04A6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B12E4-14F4-4146-9F64-BF668A04A6E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B12E4-14F4-4146-9F64-BF668A04A6E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4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B12E4-14F4-4146-9F64-BF668A04A6E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9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B12E4-14F4-4146-9F64-BF668A04A6E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B12E4-14F4-4146-9F64-BF668A04A6E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3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B12E4-14F4-4146-9F64-BF668A04A6E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84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B12E4-14F4-4146-9F64-BF668A04A6E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8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B12E4-14F4-4146-9F64-BF668A04A6E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10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B12E4-14F4-4146-9F64-BF668A04A6E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4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4C031-1C6C-4B41-B3B8-18448F056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55C40-6593-8244-9C90-ABBA53481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7B158-566A-DB48-8D9A-A62F48C7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023-CFEB-5340-9E1C-DFE75B187E0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46C83-5619-EE45-93DF-D6762727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A51C6-9EEB-3947-8113-A7E16340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6902-C3B2-2A41-9EAD-B4EF10411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5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3039-C548-5448-A043-7D5DFCF40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92513-D30B-F24B-8D02-45DCEF550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47873-60F4-B543-A34F-3A33D72B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023-CFEB-5340-9E1C-DFE75B187E0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898CE-EB0D-C24E-B57C-69CF35BF5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A425D-3FA0-C74F-BE9B-7472F75A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6902-C3B2-2A41-9EAD-B4EF10411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A269EC-E81B-9641-960F-189940B3D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94CDC-F54E-8F45-AFA4-4D4E749A0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97343-344E-E845-9693-78ABEA5D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023-CFEB-5340-9E1C-DFE75B187E0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E89E7-8FCC-2A40-9135-F8EA23AB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C5F99-059A-F841-A489-824FD5B6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6902-C3B2-2A41-9EAD-B4EF10411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5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2B47-732C-7A41-ABA6-89DAFA79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B6174-66AF-054C-B1C4-A0E93166C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CE270-C823-F046-AD84-ACBC6ECB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023-CFEB-5340-9E1C-DFE75B187E0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15F2F-BCF8-C049-97A0-0C39D453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6039D-ADBC-C146-B7C9-2D0EDAAB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6902-C3B2-2A41-9EAD-B4EF10411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5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8921-A5E9-354B-920D-A1EA811F4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F7760-BD0E-F141-A517-B3CEB3577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08045-BDB8-CC4C-9A79-8E0ABC1B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023-CFEB-5340-9E1C-DFE75B187E0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2DC8-D10A-D04A-841C-9F19386B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AA31B-2C4B-764D-821D-9650CB93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6902-C3B2-2A41-9EAD-B4EF10411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FA84-CF45-B248-ADF4-443A0E5A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7C685-59C9-7D43-B867-97FE9BB28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BA7E9-7079-BE48-8593-A72538005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84061-9D5A-A144-9B55-A2BDF7B0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023-CFEB-5340-9E1C-DFE75B187E0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F9D56-D3E2-CD4F-A5EC-55A49877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D26A5-863B-AE48-8BA7-16A21D0F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6902-C3B2-2A41-9EAD-B4EF10411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2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3A7D-6410-5842-B446-55E5D381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16BED-0E55-3545-A5B2-EEF6A95F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9F623-132A-3B4C-9149-AC83CED0F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85CE1-D99E-914F-97CB-D97554F29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CEC4E-CA88-4144-ABDD-8DE106C28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EC4C0-B6D5-904D-9638-232ABC67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023-CFEB-5340-9E1C-DFE75B187E0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4F80F-9FDE-7F47-A1A4-A4D4948D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8D506D-FC76-4E40-B446-48B639F5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6902-C3B2-2A41-9EAD-B4EF10411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1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7062-0269-AD49-B20C-4AB3E1C3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5EA44-40C4-C041-B0A4-B28F739A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023-CFEB-5340-9E1C-DFE75B187E0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58082-E940-244E-A5B1-5BEF4158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4C9DD-C5AF-4344-8FF6-0529732D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6902-C3B2-2A41-9EAD-B4EF10411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3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B790D7-78AC-DF4D-9A15-E7441A7ED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023-CFEB-5340-9E1C-DFE75B187E0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EED85-5807-8C4A-85DF-CCE5DFAB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721B5-EBC3-504F-B4E4-BEEF8760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6902-C3B2-2A41-9EAD-B4EF10411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0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C93D-BBB2-264E-A627-E00FF18B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62092-1DA9-574C-9E3B-FFB13FA5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89D33-E749-B441-99CB-35DADE258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7354D-FC97-FB4D-89B4-E55CEE81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023-CFEB-5340-9E1C-DFE75B187E0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2DB2E-1C3F-9140-8761-86865B7C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81095-8F29-C043-995D-741FC4C7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6902-C3B2-2A41-9EAD-B4EF10411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6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2541-6818-D846-8CDB-1B9D19C06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5696C-4741-1548-A5A6-B16F3EBCF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BB70E-533A-F64D-A317-BDDA348A7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48666-E477-C94C-9F7E-05612DA0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023-CFEB-5340-9E1C-DFE75B187E0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06790-EDAF-A141-AE2F-A638C92B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D2D66-6C07-8F46-8BCC-2845C325C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6902-C3B2-2A41-9EAD-B4EF10411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9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57FE5-1EA4-C644-8B4A-B30435D9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5FBAF-88FE-7747-9488-6B179532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DE3CA-F612-CC48-9695-F21F8CCFE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7023-CFEB-5340-9E1C-DFE75B187E0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09AAF-6870-A24F-925F-02AF421DF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EE507-9580-794A-BF95-29570423D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6902-C3B2-2A41-9EAD-B4EF10411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1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5A43AB-0A44-AA45-AE06-4C4CB4C3FB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AC43E5-9193-DD48-B941-1A5DA8F9FE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1508" y="1921661"/>
            <a:ext cx="5382767" cy="88867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18BCC-734B-C84F-A3B1-B8899E6D71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20" y="-5397866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75878F-2148-6842-A667-62E4042A52A6}"/>
              </a:ext>
            </a:extLst>
          </p:cNvPr>
          <p:cNvSpPr txBox="1"/>
          <p:nvPr/>
        </p:nvSpPr>
        <p:spPr>
          <a:xfrm>
            <a:off x="1125967" y="1001794"/>
            <a:ext cx="9940065" cy="573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</a:p>
          <a:p>
            <a:pPr algn="ctr">
              <a:lnSpc>
                <a:spcPts val="17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sz="11500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</a:p>
          <a:p>
            <a:pPr algn="ctr">
              <a:lnSpc>
                <a:spcPts val="2000"/>
              </a:lnSpc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</a:t>
            </a:r>
          </a:p>
          <a:p>
            <a:pPr algn="ctr">
              <a:lnSpc>
                <a:spcPts val="17000"/>
              </a:lnSpc>
            </a:pPr>
            <a:r>
              <a:rPr lang="en-US" sz="11500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POVERTY</a:t>
            </a:r>
          </a:p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6EF7B8-D13A-8E4E-939B-9E281B8F3E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2E346-8669-034B-A4DA-FFE6658987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601" y="2172021"/>
            <a:ext cx="5921044" cy="977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96613-69C7-3E49-BAC4-C2154B35BF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09" y="-4870335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1125967" y="2377506"/>
            <a:ext cx="9940065" cy="2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sz="11500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 IN 3</a:t>
            </a:r>
          </a:p>
          <a:p>
            <a:pPr algn="ctr">
              <a:lnSpc>
                <a:spcPts val="2000"/>
              </a:lnSpc>
            </a:pPr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</a:p>
          <a:p>
            <a:pPr algn="ctr"/>
            <a:endParaRPr lang="en-US" sz="3500" b="1" dirty="0">
              <a:solidFill>
                <a:schemeClr val="bg1"/>
              </a:solidFill>
              <a:latin typeface="Gotham Bold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9C87EE-4B82-A443-A184-A0176FE13BD7}"/>
              </a:ext>
            </a:extLst>
          </p:cNvPr>
          <p:cNvCxnSpPr/>
          <p:nvPr/>
        </p:nvCxnSpPr>
        <p:spPr>
          <a:xfrm flipH="1">
            <a:off x="2463019" y="4519562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C75E2C-E58C-5449-BA33-499588339F8C}"/>
              </a:ext>
            </a:extLst>
          </p:cNvPr>
          <p:cNvCxnSpPr/>
          <p:nvPr/>
        </p:nvCxnSpPr>
        <p:spPr>
          <a:xfrm flipH="1">
            <a:off x="7302146" y="4521751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762ED6-00A8-EF45-B378-94CB842ED33D}"/>
              </a:ext>
            </a:extLst>
          </p:cNvPr>
          <p:cNvSpPr txBox="1"/>
          <p:nvPr/>
        </p:nvSpPr>
        <p:spPr>
          <a:xfrm>
            <a:off x="-1584019" y="282226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7386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723D8-7750-EC46-A9E7-189AF747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E4CDC-4513-4444-9A63-79C17931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3" y="-1401850"/>
            <a:ext cx="4356100" cy="615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0EA174-D9ED-414B-BE2A-51FA5C43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787" y="1260312"/>
            <a:ext cx="6159500" cy="372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15028-DC55-D846-AA0F-111377342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41" y="-5989100"/>
            <a:ext cx="2790781" cy="812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837" y="3220612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16" y="-3627378"/>
            <a:ext cx="5921044" cy="9775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-153971" y="1668473"/>
            <a:ext cx="1152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PARENTS IN BANGLADESH 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MADE A COMMITMENT TO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0" b="1" i="1" dirty="0" smtClean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MARRIAGE</a:t>
            </a:r>
          </a:p>
          <a:p>
            <a:pPr algn="ctr"/>
            <a:r>
              <a:rPr lang="en-US" sz="3000" b="1" dirty="0" smtClean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THEIR DAUGHTERS?</a:t>
            </a:r>
            <a:r>
              <a:rPr lang="en-US" sz="3000" b="1" dirty="0" smtClean="0">
                <a:solidFill>
                  <a:schemeClr val="bg1"/>
                </a:solidFill>
                <a:latin typeface="Gotham Bold" pitchFamily="2" charset="0"/>
              </a:rPr>
              <a:t> </a:t>
            </a:r>
            <a:endParaRPr lang="en-US" sz="3000" b="1" dirty="0">
              <a:ln w="28575">
                <a:solidFill>
                  <a:schemeClr val="bg1"/>
                </a:solidFill>
              </a:ln>
              <a:noFill/>
              <a:latin typeface="GothamCondensed-Book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291821-5923-CC4F-80BA-3541B1C99991}"/>
              </a:ext>
            </a:extLst>
          </p:cNvPr>
          <p:cNvSpPr txBox="1"/>
          <p:nvPr/>
        </p:nvSpPr>
        <p:spPr>
          <a:xfrm>
            <a:off x="-1790853" y="272592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216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6EF7B8-D13A-8E4E-939B-9E281B8F3E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55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2E346-8669-034B-A4DA-FFE6658987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601" y="2172021"/>
            <a:ext cx="5921044" cy="977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96613-69C7-3E49-BAC4-C2154B35BF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09" y="-4870335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1257146" y="1558128"/>
            <a:ext cx="9940065" cy="269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sz="11500" i="1" dirty="0" smtClean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3,765</a:t>
            </a:r>
            <a:endParaRPr lang="en-US" sz="11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500" b="1" dirty="0">
              <a:solidFill>
                <a:schemeClr val="bg1"/>
              </a:solidFill>
              <a:latin typeface="Gotham Bold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B853D6-9B39-4E4D-8C53-8A5E11304318}"/>
              </a:ext>
            </a:extLst>
          </p:cNvPr>
          <p:cNvSpPr/>
          <p:nvPr/>
        </p:nvSpPr>
        <p:spPr>
          <a:xfrm>
            <a:off x="3054842" y="3556901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58FA10-E5C2-EC4C-B709-9411B312727B}"/>
              </a:ext>
            </a:extLst>
          </p:cNvPr>
          <p:cNvCxnSpPr/>
          <p:nvPr/>
        </p:nvCxnSpPr>
        <p:spPr>
          <a:xfrm flipH="1">
            <a:off x="2496646" y="3872372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3130DE-12DD-F14E-910F-921FF916A76E}"/>
              </a:ext>
            </a:extLst>
          </p:cNvPr>
          <p:cNvCxnSpPr/>
          <p:nvPr/>
        </p:nvCxnSpPr>
        <p:spPr>
          <a:xfrm flipH="1">
            <a:off x="7240748" y="3858653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8113848-881B-584A-9FAE-579B1D9D7C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3533" y="4213780"/>
            <a:ext cx="3112150" cy="2644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A3CB13-3131-494E-964F-9BECA694647E}"/>
              </a:ext>
            </a:extLst>
          </p:cNvPr>
          <p:cNvSpPr txBox="1"/>
          <p:nvPr/>
        </p:nvSpPr>
        <p:spPr>
          <a:xfrm>
            <a:off x="9097041" y="5928667"/>
            <a:ext cx="1838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Fajima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Friends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Bangladesh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762ED6-00A8-EF45-B378-94CB842ED33D}"/>
              </a:ext>
            </a:extLst>
          </p:cNvPr>
          <p:cNvSpPr txBox="1"/>
          <p:nvPr/>
        </p:nvSpPr>
        <p:spPr>
          <a:xfrm>
            <a:off x="-1584019" y="282226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1773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723D8-7750-EC46-A9E7-189AF747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E4CDC-4513-4444-9A63-79C17931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3" y="-1401850"/>
            <a:ext cx="4356100" cy="615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0EA174-D9ED-414B-BE2A-51FA5C43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787" y="1260312"/>
            <a:ext cx="6159500" cy="372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15028-DC55-D846-AA0F-111377342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41" y="-5989100"/>
            <a:ext cx="2790781" cy="812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837" y="3220612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16" y="-3627378"/>
            <a:ext cx="5921044" cy="9775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401200" y="1593157"/>
            <a:ext cx="11528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HAS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RENEW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 </a:t>
            </a:r>
          </a:p>
          <a:p>
            <a:pPr algn="ctr"/>
            <a:r>
              <a:rPr lang="en-US" sz="10000" b="1" i="1" dirty="0" smtClean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4,000 </a:t>
            </a:r>
          </a:p>
          <a:p>
            <a:pPr algn="ctr"/>
            <a:r>
              <a:rPr lang="en-US" sz="10000" b="1" i="1" dirty="0" smtClean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endParaRPr lang="en-US" sz="10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TECHNIQUES</a:t>
            </a:r>
            <a:r>
              <a:rPr lang="en-US" sz="3000" b="1" dirty="0">
                <a:solidFill>
                  <a:schemeClr val="bg1"/>
                </a:solidFill>
                <a:latin typeface="Gotham Bold" pitchFamily="2" charset="0"/>
              </a:rPr>
              <a:t>?</a:t>
            </a:r>
            <a:endParaRPr lang="en-US" sz="3000" b="1" dirty="0">
              <a:ln w="28575">
                <a:solidFill>
                  <a:schemeClr val="bg1"/>
                </a:solidFill>
              </a:ln>
              <a:noFill/>
              <a:latin typeface="GothamCondensed-Book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291821-5923-CC4F-80BA-3541B1C99991}"/>
              </a:ext>
            </a:extLst>
          </p:cNvPr>
          <p:cNvSpPr txBox="1"/>
          <p:nvPr/>
        </p:nvSpPr>
        <p:spPr>
          <a:xfrm>
            <a:off x="-1790853" y="272592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0924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6EF7B8-D13A-8E4E-939B-9E281B8F3E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2E346-8669-034B-A4DA-FFE6658987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601" y="2172021"/>
            <a:ext cx="5921044" cy="977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96613-69C7-3E49-BAC4-C2154B35BF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09" y="-4870335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1218441" y="1662756"/>
            <a:ext cx="9940065" cy="2155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sz="14000" b="1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  <a:endParaRPr lang="en-US" sz="1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113848-881B-584A-9FAE-579B1D9D7C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8903" y="3619714"/>
            <a:ext cx="3305438" cy="33066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545EBB-BEE7-7545-A496-36081F0F4061}"/>
              </a:ext>
            </a:extLst>
          </p:cNvPr>
          <p:cNvSpPr txBox="1"/>
          <p:nvPr/>
        </p:nvSpPr>
        <p:spPr>
          <a:xfrm>
            <a:off x="9120334" y="5780240"/>
            <a:ext cx="1648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Kazitu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Alfred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62ED6-00A8-EF45-B378-94CB842ED33D}"/>
              </a:ext>
            </a:extLst>
          </p:cNvPr>
          <p:cNvSpPr txBox="1"/>
          <p:nvPr/>
        </p:nvSpPr>
        <p:spPr>
          <a:xfrm>
            <a:off x="-1584019" y="282226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973561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723D8-7750-EC46-A9E7-189AF747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E4CDC-4513-4444-9A63-79C17931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3" y="-1401850"/>
            <a:ext cx="4356100" cy="615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0EA174-D9ED-414B-BE2A-51FA5C43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787" y="1260312"/>
            <a:ext cx="6159500" cy="372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15028-DC55-D846-AA0F-111377342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41" y="-5989100"/>
            <a:ext cx="2790781" cy="812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837" y="3220612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16" y="-3627378"/>
            <a:ext cx="5921044" cy="9775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401200" y="1772133"/>
            <a:ext cx="1152891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TAKE TO 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TO </a:t>
            </a:r>
            <a:endParaRPr lang="en-US" sz="14000" b="1" dirty="0">
              <a:ln w="28575">
                <a:solidFill>
                  <a:schemeClr val="bg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500" b="1" i="1" dirty="0" smtClean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endParaRPr lang="en-US" sz="14000" b="1" i="1" dirty="0">
              <a:ln w="28575">
                <a:solidFill>
                  <a:schemeClr val="bg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STORY OF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 &amp;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HUNGER?</a:t>
            </a:r>
            <a:r>
              <a:rPr lang="en-US" sz="3000" b="1" dirty="0" smtClean="0">
                <a:solidFill>
                  <a:schemeClr val="bg1"/>
                </a:solidFill>
                <a:latin typeface="Gotham Bold" pitchFamily="2" charset="0"/>
              </a:rPr>
              <a:t> </a:t>
            </a:r>
            <a:endParaRPr lang="en-US" sz="3000" b="1" dirty="0">
              <a:ln w="28575">
                <a:solidFill>
                  <a:schemeClr val="bg1"/>
                </a:solidFill>
              </a:ln>
              <a:noFill/>
              <a:latin typeface="GothamCondensed-Book" pitchFamily="2" charset="0"/>
            </a:endParaRPr>
          </a:p>
          <a:p>
            <a:pPr algn="ctr"/>
            <a:endParaRPr lang="en-US" sz="3000" b="1" dirty="0">
              <a:ln w="28575">
                <a:solidFill>
                  <a:schemeClr val="bg1"/>
                </a:solidFill>
              </a:ln>
              <a:noFill/>
              <a:latin typeface="GothamCondensed-Book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291821-5923-CC4F-80BA-3541B1C99991}"/>
              </a:ext>
            </a:extLst>
          </p:cNvPr>
          <p:cNvSpPr txBox="1"/>
          <p:nvPr/>
        </p:nvSpPr>
        <p:spPr>
          <a:xfrm>
            <a:off x="-1790853" y="272592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36758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6EF7B8-D13A-8E4E-939B-9E281B8F3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2E346-8669-034B-A4DA-FFE6658987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601" y="2172021"/>
            <a:ext cx="5921044" cy="977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96613-69C7-3E49-BAC4-C2154B35BF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09" y="-4870335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803190" y="1936721"/>
            <a:ext cx="994006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sz="14000" b="1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$27</a:t>
            </a:r>
            <a:endParaRPr lang="en-US" sz="1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3501AA-7D81-0244-98DB-30E4025670C5}"/>
              </a:ext>
            </a:extLst>
          </p:cNvPr>
          <p:cNvCxnSpPr/>
          <p:nvPr/>
        </p:nvCxnSpPr>
        <p:spPr>
          <a:xfrm flipH="1">
            <a:off x="2192721" y="4288630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AE4AA48-4446-B74C-9F34-8B7D8F2E4F2C}"/>
              </a:ext>
            </a:extLst>
          </p:cNvPr>
          <p:cNvSpPr/>
          <p:nvPr/>
        </p:nvSpPr>
        <p:spPr>
          <a:xfrm>
            <a:off x="2725223" y="3939758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MONTH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113848-881B-584A-9FAE-579B1D9D7C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7817" y="3276600"/>
            <a:ext cx="3590673" cy="35766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A736CD-50CC-8944-B9EC-38792E91A274}"/>
              </a:ext>
            </a:extLst>
          </p:cNvPr>
          <p:cNvSpPr txBox="1"/>
          <p:nvPr/>
        </p:nvSpPr>
        <p:spPr>
          <a:xfrm>
            <a:off x="8711491" y="5780240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Merlyn and Family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a Family Participants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62A6D8-96B6-8245-9330-C63EA8619B4A}"/>
              </a:ext>
            </a:extLst>
          </p:cNvPr>
          <p:cNvCxnSpPr/>
          <p:nvPr/>
        </p:nvCxnSpPr>
        <p:spPr>
          <a:xfrm flipH="1">
            <a:off x="6946252" y="4274911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0762ED6-00A8-EF45-B378-94CB842ED33D}"/>
              </a:ext>
            </a:extLst>
          </p:cNvPr>
          <p:cNvSpPr txBox="1"/>
          <p:nvPr/>
        </p:nvSpPr>
        <p:spPr>
          <a:xfrm>
            <a:off x="-1584019" y="282226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8046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723D8-7750-EC46-A9E7-189AF747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E4CDC-4513-4444-9A63-79C17931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3" y="-1401850"/>
            <a:ext cx="4356100" cy="615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0EA174-D9ED-414B-BE2A-51FA5C43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787" y="1260312"/>
            <a:ext cx="6159500" cy="372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15028-DC55-D846-AA0F-111377342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41" y="-5989100"/>
            <a:ext cx="2790781" cy="812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837" y="3220612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1074381" y="2050130"/>
            <a:ext cx="994006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2020, HOW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FOOD DID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TO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EXPERIENCING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HUNGER BECAUSE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b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chemeClr val="bg1"/>
                </a:solidFill>
                <a:latin typeface="Gotham Bold" pitchFamily="2" charset="0"/>
              </a:rPr>
              <a:t> </a:t>
            </a:r>
            <a:r>
              <a:rPr lang="en-US" sz="10000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COVID-19?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16" y="-3627378"/>
            <a:ext cx="5921044" cy="97753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291821-5923-CC4F-80BA-3541B1C99991}"/>
              </a:ext>
            </a:extLst>
          </p:cNvPr>
          <p:cNvSpPr txBox="1"/>
          <p:nvPr/>
        </p:nvSpPr>
        <p:spPr>
          <a:xfrm>
            <a:off x="-1790853" y="272592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341083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6EF7B8-D13A-8E4E-939B-9E281B8F3E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2E346-8669-034B-A4DA-FFE6658987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601" y="2172021"/>
            <a:ext cx="5921044" cy="977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96613-69C7-3E49-BAC4-C2154B35BF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09" y="-4870335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1125967" y="1555732"/>
            <a:ext cx="9940065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sz="11500" dirty="0">
                <a:ln w="28575">
                  <a:solidFill>
                    <a:schemeClr val="bg1"/>
                  </a:solidFill>
                </a:ln>
                <a:noFill/>
                <a:latin typeface="GothamCondensed-Book" pitchFamily="2" charset="0"/>
              </a:rPr>
              <a:t>80,693</a:t>
            </a:r>
            <a:endParaRPr lang="en-US" sz="11500" b="1" dirty="0">
              <a:solidFill>
                <a:schemeClr val="bg1"/>
              </a:solidFill>
              <a:latin typeface="Gotham Bold" pitchFamily="2" charset="0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POUNDS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FOOD</a:t>
            </a:r>
          </a:p>
          <a:p>
            <a:pPr algn="ctr"/>
            <a:endParaRPr lang="en-US" sz="3500" b="1" dirty="0">
              <a:solidFill>
                <a:schemeClr val="bg1"/>
              </a:solidFill>
              <a:latin typeface="Gotham Bold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05FAEF-322F-4F4C-9EF2-2921FC306AFE}"/>
              </a:ext>
            </a:extLst>
          </p:cNvPr>
          <p:cNvCxnSpPr/>
          <p:nvPr/>
        </p:nvCxnSpPr>
        <p:spPr>
          <a:xfrm flipH="1">
            <a:off x="2772116" y="3874653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762ED6-00A8-EF45-B378-94CB842ED33D}"/>
              </a:ext>
            </a:extLst>
          </p:cNvPr>
          <p:cNvSpPr txBox="1"/>
          <p:nvPr/>
        </p:nvSpPr>
        <p:spPr>
          <a:xfrm>
            <a:off x="-1584019" y="282226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BFDD62-EA6F-D345-B11D-A0A6DD739E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7184" y="4260915"/>
            <a:ext cx="3574815" cy="25970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9959D3E-6CDB-0546-B87A-FA164BF377D4}"/>
              </a:ext>
            </a:extLst>
          </p:cNvPr>
          <p:cNvSpPr txBox="1"/>
          <p:nvPr/>
        </p:nvSpPr>
        <p:spPr>
          <a:xfrm>
            <a:off x="8701072" y="5817948"/>
            <a:ext cx="275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of Syrian Refugees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Lebanon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007276-2D7F-4844-90DC-4AFFD7FCFA9E}"/>
              </a:ext>
            </a:extLst>
          </p:cNvPr>
          <p:cNvCxnSpPr/>
          <p:nvPr/>
        </p:nvCxnSpPr>
        <p:spPr>
          <a:xfrm flipH="1">
            <a:off x="7036191" y="3884316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462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723D8-7750-EC46-A9E7-189AF747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E4CDC-4513-4444-9A63-79C17931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3" y="-1401850"/>
            <a:ext cx="4356100" cy="615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0EA174-D9ED-414B-BE2A-51FA5C43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787" y="1260312"/>
            <a:ext cx="6159500" cy="372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15028-DC55-D846-AA0F-111377342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41" y="-5989100"/>
            <a:ext cx="2790781" cy="812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837" y="3220612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16" y="-3627378"/>
            <a:ext cx="5921044" cy="9775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346458" y="1935742"/>
            <a:ext cx="1152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YEAR,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HOUSEHOLDS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RENEW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KENYA TREATED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DRINKING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b="1" i="1" dirty="0" smtClean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US" sz="10000" b="1" i="1" dirty="0">
              <a:ln w="28575">
                <a:solidFill>
                  <a:schemeClr val="bg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CLEAN AND SAFE USE?</a:t>
            </a:r>
            <a:endParaRPr lang="en-US" sz="3000" b="1" dirty="0">
              <a:ln w="28575">
                <a:solidFill>
                  <a:schemeClr val="bg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291821-5923-CC4F-80BA-3541B1C99991}"/>
              </a:ext>
            </a:extLst>
          </p:cNvPr>
          <p:cNvSpPr txBox="1"/>
          <p:nvPr/>
        </p:nvSpPr>
        <p:spPr>
          <a:xfrm>
            <a:off x="-1790853" y="272592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6651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663A63-039B-C945-AC09-ADDB440454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60" y="1423994"/>
            <a:ext cx="3123480" cy="564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1431955" y="2585848"/>
            <a:ext cx="93280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PATHWAYS OUT OF POVERTY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needs love, faith, and hope now more than ever. Compelled by God’s deep passion for justice &amp; mercy, World Renew joins communities around the world to renew hope, reconcile lives, and restore creation. 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C5DCB5-2DB3-304A-925D-35730B6E9969}"/>
              </a:ext>
            </a:extLst>
          </p:cNvPr>
          <p:cNvCxnSpPr/>
          <p:nvPr/>
        </p:nvCxnSpPr>
        <p:spPr>
          <a:xfrm flipH="1">
            <a:off x="4891143" y="5058112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A00B540-66CD-0546-A4D9-C021A6E35F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7189" y="3989246"/>
            <a:ext cx="5921044" cy="97753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2217AA-6CBF-D549-89B9-6BDAA6289D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444" y="-6906626"/>
            <a:ext cx="5921044" cy="977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6EF7B8-D13A-8E4E-939B-9E281B8F3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2E346-8669-034B-A4DA-FFE6658987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601" y="2172021"/>
            <a:ext cx="5921044" cy="977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96613-69C7-3E49-BAC4-C2154B35BF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09" y="-4870335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113848-881B-584A-9FAE-579B1D9D7C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9670" y="4120161"/>
            <a:ext cx="2815244" cy="27331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762ED6-00A8-EF45-B378-94CB842ED33D}"/>
              </a:ext>
            </a:extLst>
          </p:cNvPr>
          <p:cNvSpPr txBox="1"/>
          <p:nvPr/>
        </p:nvSpPr>
        <p:spPr>
          <a:xfrm>
            <a:off x="-1584019" y="282226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1125966" y="1536015"/>
            <a:ext cx="9940065" cy="1978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sz="11500" b="1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1,500</a:t>
            </a:r>
            <a:endParaRPr lang="en-US" sz="11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0BBBB5-0B89-B749-A17A-926E2F45C6C9}"/>
              </a:ext>
            </a:extLst>
          </p:cNvPr>
          <p:cNvCxnSpPr/>
          <p:nvPr/>
        </p:nvCxnSpPr>
        <p:spPr>
          <a:xfrm flipH="1">
            <a:off x="1961363" y="3841591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5EFBC57-5D86-394F-A621-BCCE61D0E6F3}"/>
              </a:ext>
            </a:extLst>
          </p:cNvPr>
          <p:cNvSpPr/>
          <p:nvPr/>
        </p:nvSpPr>
        <p:spPr>
          <a:xfrm>
            <a:off x="3047999" y="348897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CADBF6-DE89-004B-BC13-DB02D366F681}"/>
              </a:ext>
            </a:extLst>
          </p:cNvPr>
          <p:cNvCxnSpPr/>
          <p:nvPr/>
        </p:nvCxnSpPr>
        <p:spPr>
          <a:xfrm flipH="1">
            <a:off x="7780063" y="3841591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9959D3E-6CDB-0546-B87A-FA164BF377D4}"/>
              </a:ext>
            </a:extLst>
          </p:cNvPr>
          <p:cNvSpPr txBox="1"/>
          <p:nvPr/>
        </p:nvSpPr>
        <p:spPr>
          <a:xfrm>
            <a:off x="9549529" y="5870952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Member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3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723D8-7750-EC46-A9E7-189AF747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E4CDC-4513-4444-9A63-79C17931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3" y="-1401850"/>
            <a:ext cx="4356100" cy="615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0EA174-D9ED-414B-BE2A-51FA5C43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787" y="1260312"/>
            <a:ext cx="6159500" cy="372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15028-DC55-D846-AA0F-111377342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41" y="-5989100"/>
            <a:ext cx="2790781" cy="812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837" y="3220612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16" y="-3627378"/>
            <a:ext cx="5921044" cy="9775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13848-881B-584A-9FAE-579B1D9D7C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3682" y="3989624"/>
            <a:ext cx="2874574" cy="2875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331543" y="1735092"/>
            <a:ext cx="1152891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PEOPLE MADE GAINS IN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ACHIEVING LONG-TERM FOOD SECURITY</a:t>
            </a:r>
          </a:p>
          <a:p>
            <a:pPr algn="ctr"/>
            <a:r>
              <a:rPr lang="en-US" sz="11500" b="1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WORLD RENEW?</a:t>
            </a:r>
            <a:endParaRPr lang="en-US" sz="3000" b="1" dirty="0">
              <a:ln w="28575">
                <a:solidFill>
                  <a:schemeClr val="bg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C47221-51CF-394A-BA6F-401DBFFD838F}"/>
              </a:ext>
            </a:extLst>
          </p:cNvPr>
          <p:cNvSpPr txBox="1"/>
          <p:nvPr/>
        </p:nvSpPr>
        <p:spPr>
          <a:xfrm>
            <a:off x="9490112" y="5870601"/>
            <a:ext cx="176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</a:t>
            </a:r>
          </a:p>
          <a:p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Honduras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291821-5923-CC4F-80BA-3541B1C99991}"/>
              </a:ext>
            </a:extLst>
          </p:cNvPr>
          <p:cNvSpPr txBox="1"/>
          <p:nvPr/>
        </p:nvSpPr>
        <p:spPr>
          <a:xfrm>
            <a:off x="-1790853" y="272592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135150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6EF7B8-D13A-8E4E-939B-9E281B8F3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2E346-8669-034B-A4DA-FFE6658987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601" y="2172021"/>
            <a:ext cx="5921044" cy="977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96613-69C7-3E49-BAC4-C2154B35BF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09" y="-4870335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1125966" y="2172021"/>
            <a:ext cx="9940065" cy="2155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sz="11500" b="1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154,167</a:t>
            </a:r>
            <a:r>
              <a:rPr lang="en-US" sz="15500" b="1" dirty="0">
                <a:ln w="28575">
                  <a:solidFill>
                    <a:schemeClr val="bg1"/>
                  </a:solidFill>
                </a:ln>
                <a:noFill/>
                <a:latin typeface="GothamCondensed-Book" pitchFamily="2" charset="0"/>
              </a:rPr>
              <a:t> </a:t>
            </a:r>
            <a:endParaRPr lang="en-US" sz="3500" b="1" dirty="0">
              <a:solidFill>
                <a:schemeClr val="bg1"/>
              </a:solidFill>
              <a:latin typeface="Gotham Bold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177C42-222B-2F42-898C-BAD240735811}"/>
              </a:ext>
            </a:extLst>
          </p:cNvPr>
          <p:cNvCxnSpPr>
            <a:cxnSpLocks/>
          </p:cNvCxnSpPr>
          <p:nvPr/>
        </p:nvCxnSpPr>
        <p:spPr>
          <a:xfrm flipH="1">
            <a:off x="7141086" y="4359768"/>
            <a:ext cx="206101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4CF3568-912D-2F4F-A582-7CE9F3E8F997}"/>
              </a:ext>
            </a:extLst>
          </p:cNvPr>
          <p:cNvSpPr/>
          <p:nvPr/>
        </p:nvSpPr>
        <p:spPr>
          <a:xfrm>
            <a:off x="2428566" y="4044297"/>
            <a:ext cx="733486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762ED6-00A8-EF45-B378-94CB842ED33D}"/>
              </a:ext>
            </a:extLst>
          </p:cNvPr>
          <p:cNvSpPr txBox="1"/>
          <p:nvPr/>
        </p:nvSpPr>
        <p:spPr>
          <a:xfrm>
            <a:off x="-1584019" y="282226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177C42-222B-2F42-898C-BAD240735811}"/>
              </a:ext>
            </a:extLst>
          </p:cNvPr>
          <p:cNvCxnSpPr>
            <a:cxnSpLocks/>
          </p:cNvCxnSpPr>
          <p:nvPr/>
        </p:nvCxnSpPr>
        <p:spPr>
          <a:xfrm flipH="1">
            <a:off x="2985436" y="4359768"/>
            <a:ext cx="206101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855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723D8-7750-EC46-A9E7-189AF747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E4CDC-4513-4444-9A63-79C17931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3" y="-1401850"/>
            <a:ext cx="4356100" cy="615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0EA174-D9ED-414B-BE2A-51FA5C43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787" y="1260312"/>
            <a:ext cx="6159500" cy="372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15028-DC55-D846-AA0F-111377342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41" y="-5989100"/>
            <a:ext cx="2790781" cy="812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837" y="3220612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16" y="-3627378"/>
            <a:ext cx="5921044" cy="9775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331543" y="1808601"/>
            <a:ext cx="1152891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TREES HAS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 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PLANTED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000" b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1500" b="1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HAITI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IMPROVE FARMING AND 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CONDITIONS?</a:t>
            </a:r>
            <a:endParaRPr lang="en-US" sz="3000" b="1" dirty="0">
              <a:ln w="28575">
                <a:solidFill>
                  <a:schemeClr val="bg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291821-5923-CC4F-80BA-3541B1C99991}"/>
              </a:ext>
            </a:extLst>
          </p:cNvPr>
          <p:cNvSpPr txBox="1"/>
          <p:nvPr/>
        </p:nvSpPr>
        <p:spPr>
          <a:xfrm>
            <a:off x="-1790853" y="272592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147981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6EF7B8-D13A-8E4E-939B-9E281B8F3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2E346-8669-034B-A4DA-FFE6658987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601" y="2172021"/>
            <a:ext cx="5921044" cy="977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96613-69C7-3E49-BAC4-C2154B35BF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09" y="-4870335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1125967" y="1644002"/>
            <a:ext cx="9940065" cy="1978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sz="11500" b="1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en-US" sz="11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E8DBD1-789D-4D48-92C0-C8082CD80A26}"/>
              </a:ext>
            </a:extLst>
          </p:cNvPr>
          <p:cNvCxnSpPr/>
          <p:nvPr/>
        </p:nvCxnSpPr>
        <p:spPr>
          <a:xfrm flipH="1">
            <a:off x="2800397" y="3715250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A346913-DCAB-0747-A331-31B53FAAD517}"/>
              </a:ext>
            </a:extLst>
          </p:cNvPr>
          <p:cNvSpPr/>
          <p:nvPr/>
        </p:nvSpPr>
        <p:spPr>
          <a:xfrm>
            <a:off x="3047999" y="3377203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347818-56A4-664C-822D-3764FACB5107}"/>
              </a:ext>
            </a:extLst>
          </p:cNvPr>
          <p:cNvCxnSpPr/>
          <p:nvPr/>
        </p:nvCxnSpPr>
        <p:spPr>
          <a:xfrm flipH="1">
            <a:off x="7009114" y="3716339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762ED6-00A8-EF45-B378-94CB842ED33D}"/>
              </a:ext>
            </a:extLst>
          </p:cNvPr>
          <p:cNvSpPr txBox="1"/>
          <p:nvPr/>
        </p:nvSpPr>
        <p:spPr>
          <a:xfrm>
            <a:off x="-1584019" y="282226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4433" y="4020020"/>
            <a:ext cx="3473124" cy="28379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C47221-51CF-394A-BA6F-401DBFFD838F}"/>
              </a:ext>
            </a:extLst>
          </p:cNvPr>
          <p:cNvSpPr txBox="1"/>
          <p:nvPr/>
        </p:nvSpPr>
        <p:spPr>
          <a:xfrm>
            <a:off x="9018774" y="5980519"/>
            <a:ext cx="176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Delice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Family</a:t>
            </a:r>
          </a:p>
          <a:p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Haiti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24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723D8-7750-EC46-A9E7-189AF7478A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E4CDC-4513-4444-9A63-79C179318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3" y="-1401850"/>
            <a:ext cx="4356100" cy="615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0EA174-D9ED-414B-BE2A-51FA5C43E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787" y="1260312"/>
            <a:ext cx="6159500" cy="372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15028-DC55-D846-AA0F-111377342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41" y="-5989100"/>
            <a:ext cx="2790781" cy="812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837" y="3220612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16" y="-3627378"/>
            <a:ext cx="5921044" cy="9775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304178" y="1079420"/>
            <a:ext cx="1152891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FARMERS IN </a:t>
            </a:r>
            <a:b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CENTRAL RIFT REGION OF KENYA WORKING </a:t>
            </a:r>
            <a:b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WORLD RENEW INCREASED THEIR </a:t>
            </a:r>
          </a:p>
          <a:p>
            <a:pPr algn="ctr"/>
            <a:r>
              <a:rPr lang="en-US" sz="10000" b="1" i="1" dirty="0" smtClean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</a:p>
          <a:p>
            <a:pPr lvl="0" algn="ctr"/>
            <a:r>
              <a:rPr lang="en-US" sz="3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IN 2018 to 2019?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b="1" dirty="0">
              <a:ln w="28575">
                <a:solidFill>
                  <a:schemeClr val="bg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291821-5923-CC4F-80BA-3541B1C99991}"/>
              </a:ext>
            </a:extLst>
          </p:cNvPr>
          <p:cNvSpPr txBox="1"/>
          <p:nvPr/>
        </p:nvSpPr>
        <p:spPr>
          <a:xfrm>
            <a:off x="-1790853" y="272592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86387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6EF7B8-D13A-8E4E-939B-9E281B8F3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2E346-8669-034B-A4DA-FFE6658987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601" y="2172021"/>
            <a:ext cx="5921044" cy="977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96613-69C7-3E49-BAC4-C2154B35BF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09" y="-4870335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9716EF-0667-DE49-93E0-42C61657A25E}"/>
              </a:ext>
            </a:extLst>
          </p:cNvPr>
          <p:cNvCxnSpPr/>
          <p:nvPr/>
        </p:nvCxnSpPr>
        <p:spPr>
          <a:xfrm flipH="1">
            <a:off x="7404494" y="3377796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366829" y="1376081"/>
            <a:ext cx="9940065" cy="2278714"/>
            <a:chOff x="1470524" y="2356250"/>
            <a:chExt cx="9940065" cy="22787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923DCD-9B8E-0845-9BEA-EEAB4D919C75}"/>
                </a:ext>
              </a:extLst>
            </p:cNvPr>
            <p:cNvSpPr txBox="1"/>
            <p:nvPr/>
          </p:nvSpPr>
          <p:spPr>
            <a:xfrm>
              <a:off x="1470524" y="2356250"/>
              <a:ext cx="9940065" cy="196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0"/>
                </a:lnSpc>
                <a:spcBef>
                  <a:spcPts val="50"/>
                </a:spcBef>
                <a:spcAft>
                  <a:spcPts val="50"/>
                </a:spcAft>
              </a:pPr>
              <a:r>
                <a:rPr lang="en-US" sz="11500" b="1" i="1" dirty="0">
                  <a:ln w="28575">
                    <a:solidFill>
                      <a:schemeClr val="bg1"/>
                    </a:solidFill>
                  </a:ln>
                  <a:noFill/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  <a:endParaRPr lang="en-US" sz="1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928B07-C2C5-7A44-ADD1-E9CDB50815F8}"/>
                </a:ext>
              </a:extLst>
            </p:cNvPr>
            <p:cNvSpPr/>
            <p:nvPr/>
          </p:nvSpPr>
          <p:spPr>
            <a:xfrm>
              <a:off x="3048000" y="4080966"/>
              <a:ext cx="6096000" cy="5539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FARMERS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F72169-61FB-2645-A9E2-CB9CE72D0A60}"/>
              </a:ext>
            </a:extLst>
          </p:cNvPr>
          <p:cNvCxnSpPr/>
          <p:nvPr/>
        </p:nvCxnSpPr>
        <p:spPr>
          <a:xfrm flipH="1">
            <a:off x="2181157" y="3377796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762ED6-00A8-EF45-B378-94CB842ED33D}"/>
              </a:ext>
            </a:extLst>
          </p:cNvPr>
          <p:cNvSpPr txBox="1"/>
          <p:nvPr/>
        </p:nvSpPr>
        <p:spPr>
          <a:xfrm>
            <a:off x="-1584019" y="282226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113848-881B-584A-9FAE-579B1D9D7C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9476" y="3714161"/>
            <a:ext cx="3302524" cy="31499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40DE29-1B4E-7847-BB7F-A0B03DC5599E}"/>
              </a:ext>
            </a:extLst>
          </p:cNvPr>
          <p:cNvSpPr txBox="1"/>
          <p:nvPr/>
        </p:nvSpPr>
        <p:spPr>
          <a:xfrm>
            <a:off x="9040305" y="6044986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her son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</a:p>
        </p:txBody>
      </p:sp>
    </p:spTree>
    <p:extLst>
      <p:ext uri="{BB962C8B-B14F-4D97-AF65-F5344CB8AC3E}">
        <p14:creationId xmlns:p14="http://schemas.microsoft.com/office/powerpoint/2010/main" val="2506342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723D8-7750-EC46-A9E7-189AF747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E4CDC-4513-4444-9A63-79C17931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3" y="-1401850"/>
            <a:ext cx="4356100" cy="615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0EA174-D9ED-414B-BE2A-51FA5C43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787" y="1260312"/>
            <a:ext cx="6159500" cy="372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15028-DC55-D846-AA0F-111377342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41" y="-5989100"/>
            <a:ext cx="2790781" cy="812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837" y="3220612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16" y="-3627378"/>
            <a:ext cx="5921044" cy="9775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331543" y="1716526"/>
            <a:ext cx="11528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WORLD RENEW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BASKETS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FOOD VOUCHERS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OVER  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0" b="1" i="1" dirty="0" smtClean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12,000 </a:t>
            </a:r>
          </a:p>
          <a:p>
            <a:pPr algn="ctr"/>
            <a:r>
              <a:rPr lang="en-US" sz="10000" b="1" i="1" dirty="0" smtClean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FAMILIES?</a:t>
            </a:r>
            <a:endParaRPr lang="en-US" sz="14000" b="1" dirty="0">
              <a:ln w="28575">
                <a:solidFill>
                  <a:schemeClr val="bg1"/>
                </a:solidFill>
              </a:ln>
              <a:noFill/>
              <a:latin typeface="GothamCondensed-Book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291821-5923-CC4F-80BA-3541B1C99991}"/>
              </a:ext>
            </a:extLst>
          </p:cNvPr>
          <p:cNvSpPr txBox="1"/>
          <p:nvPr/>
        </p:nvSpPr>
        <p:spPr>
          <a:xfrm>
            <a:off x="-1790853" y="272592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823579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6EF7B8-D13A-8E4E-939B-9E281B8F3E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2E346-8669-034B-A4DA-FFE6658987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601" y="2172021"/>
            <a:ext cx="5921044" cy="977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96613-69C7-3E49-BAC4-C2154B35BF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09" y="-4870335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731649" y="1673726"/>
            <a:ext cx="9940065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  <a:spcAft>
                <a:spcPts val="50"/>
              </a:spcAft>
            </a:pPr>
            <a:r>
              <a:rPr lang="en-US" sz="10000" b="1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LEBANON </a:t>
            </a:r>
            <a:endParaRPr lang="en-US" sz="10000" b="1" i="1" dirty="0" smtClean="0">
              <a:ln w="28575">
                <a:solidFill>
                  <a:schemeClr val="bg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50"/>
              </a:spcBef>
              <a:spcAft>
                <a:spcPts val="50"/>
              </a:spcAft>
            </a:pPr>
            <a:r>
              <a:rPr lang="en-US" sz="10000" b="1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0000" b="1" i="1" dirty="0" smtClean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b="1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endParaRPr lang="en-US" sz="10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500" b="1" dirty="0">
              <a:solidFill>
                <a:schemeClr val="bg1"/>
              </a:solidFill>
              <a:latin typeface="Gotham Bold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113848-881B-584A-9FAE-579B1D9D7C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2652" y="3493416"/>
            <a:ext cx="3431689" cy="3359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511A8-3D58-334E-98A5-67D812F99F89}"/>
              </a:ext>
            </a:extLst>
          </p:cNvPr>
          <p:cNvSpPr txBox="1"/>
          <p:nvPr/>
        </p:nvSpPr>
        <p:spPr>
          <a:xfrm>
            <a:off x="8903280" y="5870952"/>
            <a:ext cx="2355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Syrian Refugee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Lebanon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762ED6-00A8-EF45-B378-94CB842ED33D}"/>
              </a:ext>
            </a:extLst>
          </p:cNvPr>
          <p:cNvSpPr txBox="1"/>
          <p:nvPr/>
        </p:nvSpPr>
        <p:spPr>
          <a:xfrm>
            <a:off x="-1584019" y="282226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629329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723D8-7750-EC46-A9E7-189AF747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E4CDC-4513-4444-9A63-79C17931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3" y="-1401850"/>
            <a:ext cx="4356100" cy="615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0EA174-D9ED-414B-BE2A-51FA5C43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787" y="1260312"/>
            <a:ext cx="6159500" cy="372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15028-DC55-D846-AA0F-111377342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41" y="-5989100"/>
            <a:ext cx="2790781" cy="812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837" y="3220612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16" y="-3627378"/>
            <a:ext cx="5921044" cy="9775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401200" y="1740725"/>
            <a:ext cx="1152891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2016-2019,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INCREASE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WORLD RENEW SEE IN </a:t>
            </a:r>
          </a:p>
          <a:p>
            <a:pPr algn="ctr"/>
            <a:r>
              <a:rPr lang="en-US" sz="11500" b="1" i="1" dirty="0" smtClean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ZAMBIA</a:t>
            </a:r>
            <a:endParaRPr lang="en-US" sz="11500" b="1" i="1" dirty="0">
              <a:ln w="28575">
                <a:solidFill>
                  <a:schemeClr val="bg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BABIES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OUR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PROGRAMS? </a:t>
            </a:r>
            <a:endParaRPr lang="en-US" sz="3000" b="1" dirty="0">
              <a:ln w="28575">
                <a:solidFill>
                  <a:schemeClr val="bg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291821-5923-CC4F-80BA-3541B1C99991}"/>
              </a:ext>
            </a:extLst>
          </p:cNvPr>
          <p:cNvSpPr txBox="1"/>
          <p:nvPr/>
        </p:nvSpPr>
        <p:spPr>
          <a:xfrm>
            <a:off x="-1790853" y="272592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99667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197E70-C449-3543-B981-C7E7191A62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60" y="1423994"/>
            <a:ext cx="3123480" cy="564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1125966" y="2585848"/>
            <a:ext cx="994006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PATHWAYS OUT OF POVERTY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Renew embraces a family-centered approach to ending global poverty with food security, peace and justice, economic development, and health. </a:t>
            </a:r>
            <a:b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join families in more than 30 developing countries to change global hunger, poverty, and illness.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00B540-66CD-0546-A4D9-C021A6E35F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7189" y="3989246"/>
            <a:ext cx="5921044" cy="97753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2217AA-6CBF-D549-89B9-6BDAA6289D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444" y="-6906626"/>
            <a:ext cx="5921044" cy="97753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0F2A85-4A92-4E43-B094-D52FACADBC32}"/>
              </a:ext>
            </a:extLst>
          </p:cNvPr>
          <p:cNvCxnSpPr/>
          <p:nvPr/>
        </p:nvCxnSpPr>
        <p:spPr>
          <a:xfrm flipH="1">
            <a:off x="4891143" y="5058112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0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6EF7B8-D13A-8E4E-939B-9E281B8F3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2E346-8669-034B-A4DA-FFE6658987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601" y="2172021"/>
            <a:ext cx="5921044" cy="977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96613-69C7-3E49-BAC4-C2154B35BF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09" y="-4870335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25967" y="1435176"/>
            <a:ext cx="9940065" cy="3288051"/>
            <a:chOff x="1125966" y="1594070"/>
            <a:chExt cx="9940065" cy="32880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923DCD-9B8E-0845-9BEA-EEAB4D919C75}"/>
                </a:ext>
              </a:extLst>
            </p:cNvPr>
            <p:cNvSpPr txBox="1"/>
            <p:nvPr/>
          </p:nvSpPr>
          <p:spPr>
            <a:xfrm>
              <a:off x="1125966" y="1594070"/>
              <a:ext cx="9940065" cy="1978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0"/>
                </a:lnSpc>
                <a:spcBef>
                  <a:spcPts val="50"/>
                </a:spcBef>
                <a:spcAft>
                  <a:spcPts val="50"/>
                </a:spcAft>
              </a:pPr>
              <a:r>
                <a:rPr lang="en-US" sz="11500" b="1" i="1" dirty="0">
                  <a:ln w="28575">
                    <a:solidFill>
                      <a:schemeClr val="bg1"/>
                    </a:solidFill>
                  </a:ln>
                  <a:noFill/>
                  <a:latin typeface="Arial" panose="020B0604020202020204" pitchFamily="34" charset="0"/>
                  <a:cs typeface="Arial" panose="020B0604020202020204" pitchFamily="34" charset="0"/>
                </a:rPr>
                <a:t>178% </a:t>
              </a:r>
              <a:endParaRPr lang="en-US" sz="1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177C42-222B-2F42-898C-BAD2407358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8008" y="3681464"/>
              <a:ext cx="206101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CF3568-912D-2F4F-A582-7CE9F3E8F997}"/>
                </a:ext>
              </a:extLst>
            </p:cNvPr>
            <p:cNvSpPr/>
            <p:nvPr/>
          </p:nvSpPr>
          <p:spPr>
            <a:xfrm>
              <a:off x="1766997" y="3404793"/>
              <a:ext cx="863746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</a:t>
              </a:r>
              <a:r>
                <a:rPr lang="en-US" sz="3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BABIES </a:t>
              </a:r>
              <a:endPara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EXPERIENCING </a:t>
              </a:r>
            </a:p>
            <a:p>
              <a:pPr algn="ctr"/>
              <a:r>
                <a:rPr lang="en-US" sz="3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HEALTHY DEVELOPMENT</a:t>
              </a:r>
              <a:endPara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CEF8377-598A-944A-A8EC-5C203B6971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201" y="3653315"/>
              <a:ext cx="206101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762ED6-00A8-EF45-B378-94CB842ED33D}"/>
              </a:ext>
            </a:extLst>
          </p:cNvPr>
          <p:cNvSpPr txBox="1"/>
          <p:nvPr/>
        </p:nvSpPr>
        <p:spPr>
          <a:xfrm>
            <a:off x="-1584019" y="282226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2707" y="3775280"/>
            <a:ext cx="3268179" cy="30782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A511A8-3D58-334E-98A5-67D812F99F89}"/>
              </a:ext>
            </a:extLst>
          </p:cNvPr>
          <p:cNvSpPr txBox="1"/>
          <p:nvPr/>
        </p:nvSpPr>
        <p:spPr>
          <a:xfrm>
            <a:off x="9063536" y="5870952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 &amp; baby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Zambia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41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723D8-7750-EC46-A9E7-189AF747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E4CDC-4513-4444-9A63-79C17931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3" y="-1401850"/>
            <a:ext cx="4356100" cy="615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0EA174-D9ED-414B-BE2A-51FA5C43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787" y="1260312"/>
            <a:ext cx="6159500" cy="372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15028-DC55-D846-AA0F-111377342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41" y="-5989100"/>
            <a:ext cx="2790781" cy="812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837" y="3220612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16" y="-3627378"/>
            <a:ext cx="5921044" cy="9775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62899" y="1711613"/>
            <a:ext cx="1152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DID WORLD RENEW 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0" b="1" dirty="0" smtClean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IDR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IN 2021 DURING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CONFLICTS, NATURAL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DISASTERS &amp; COVID-19?</a:t>
            </a: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b="1" dirty="0">
              <a:ln w="28575">
                <a:solidFill>
                  <a:schemeClr val="bg1"/>
                </a:solidFill>
              </a:ln>
              <a:noFill/>
              <a:latin typeface="GothamCondensed-Book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291821-5923-CC4F-80BA-3541B1C99991}"/>
              </a:ext>
            </a:extLst>
          </p:cNvPr>
          <p:cNvSpPr txBox="1"/>
          <p:nvPr/>
        </p:nvSpPr>
        <p:spPr>
          <a:xfrm>
            <a:off x="-1790853" y="272592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A511A8-3D58-334E-98A5-67D812F99F89}"/>
              </a:ext>
            </a:extLst>
          </p:cNvPr>
          <p:cNvSpPr txBox="1"/>
          <p:nvPr/>
        </p:nvSpPr>
        <p:spPr>
          <a:xfrm>
            <a:off x="8931561" y="5780240"/>
            <a:ext cx="1604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DRS Volunteer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&amp; Canada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6099" y="3212051"/>
            <a:ext cx="3638799" cy="36459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A511A8-3D58-334E-98A5-67D812F99F89}"/>
              </a:ext>
            </a:extLst>
          </p:cNvPr>
          <p:cNvSpPr txBox="1"/>
          <p:nvPr/>
        </p:nvSpPr>
        <p:spPr>
          <a:xfrm>
            <a:off x="8924054" y="5932640"/>
            <a:ext cx="250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Hurricane Survivors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Nicaragua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6EF7B8-D13A-8E4E-939B-9E281B8F3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2E346-8669-034B-A4DA-FFE6658987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601" y="2172021"/>
            <a:ext cx="5921044" cy="977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96613-69C7-3E49-BAC4-C2154B35BF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09" y="-4870335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1125967" y="2479725"/>
            <a:ext cx="99400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  <a:spcAft>
                <a:spcPts val="50"/>
              </a:spcAft>
            </a:pPr>
            <a:r>
              <a:rPr lang="en-US" sz="10000" b="1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865,000</a:t>
            </a:r>
            <a:endParaRPr lang="en-US" sz="10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C1579A-43F6-EF49-B99C-34D13077DF37}"/>
              </a:ext>
            </a:extLst>
          </p:cNvPr>
          <p:cNvCxnSpPr/>
          <p:nvPr/>
        </p:nvCxnSpPr>
        <p:spPr>
          <a:xfrm flipH="1">
            <a:off x="2783120" y="4372765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6037F7-00BC-314B-AD04-945363FE1EBE}"/>
              </a:ext>
            </a:extLst>
          </p:cNvPr>
          <p:cNvSpPr/>
          <p:nvPr/>
        </p:nvSpPr>
        <p:spPr>
          <a:xfrm>
            <a:off x="3047999" y="408421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26 COUNTRIES IN 2021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A2C64C-EDDB-2A40-9653-F8E1FD0B3FB5}"/>
              </a:ext>
            </a:extLst>
          </p:cNvPr>
          <p:cNvCxnSpPr/>
          <p:nvPr/>
        </p:nvCxnSpPr>
        <p:spPr>
          <a:xfrm flipH="1">
            <a:off x="6984477" y="4372765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762ED6-00A8-EF45-B378-94CB842ED33D}"/>
              </a:ext>
            </a:extLst>
          </p:cNvPr>
          <p:cNvSpPr txBox="1"/>
          <p:nvPr/>
        </p:nvSpPr>
        <p:spPr>
          <a:xfrm>
            <a:off x="-1584019" y="282226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430598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723D8-7750-EC46-A9E7-189AF747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E4CDC-4513-4444-9A63-79C17931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3" y="-1401850"/>
            <a:ext cx="4356100" cy="615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0EA174-D9ED-414B-BE2A-51FA5C43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787" y="1260312"/>
            <a:ext cx="6159500" cy="372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15028-DC55-D846-AA0F-111377342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41" y="-5989100"/>
            <a:ext cx="2790781" cy="812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837" y="3220612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16" y="-3627378"/>
            <a:ext cx="5921044" cy="9775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13848-881B-584A-9FAE-579B1D9D7C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8326" y="3373763"/>
            <a:ext cx="3473675" cy="3474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62899" y="1820774"/>
            <a:ext cx="1152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PEOPLE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WORLD RENEW 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0" b="1" dirty="0" smtClean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DRS </a:t>
            </a:r>
            <a:endParaRPr lang="en-US" sz="12000" b="1" dirty="0">
              <a:ln w="28575">
                <a:solidFill>
                  <a:schemeClr val="bg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RECOVER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HURRICANES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FLOODS,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WILDFIRES &amp; TORNADOES?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b="1" dirty="0">
              <a:ln w="28575">
                <a:solidFill>
                  <a:schemeClr val="bg1"/>
                </a:solidFill>
              </a:ln>
              <a:noFill/>
              <a:latin typeface="GothamCondensed-Book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291821-5923-CC4F-80BA-3541B1C99991}"/>
              </a:ext>
            </a:extLst>
          </p:cNvPr>
          <p:cNvSpPr txBox="1"/>
          <p:nvPr/>
        </p:nvSpPr>
        <p:spPr>
          <a:xfrm>
            <a:off x="-1790853" y="272592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A511A8-3D58-334E-98A5-67D812F99F89}"/>
              </a:ext>
            </a:extLst>
          </p:cNvPr>
          <p:cNvSpPr txBox="1"/>
          <p:nvPr/>
        </p:nvSpPr>
        <p:spPr>
          <a:xfrm>
            <a:off x="8931561" y="5780240"/>
            <a:ext cx="1604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DRS Volunteer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&amp; Canada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6EF7B8-D13A-8E4E-939B-9E281B8F3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2E346-8669-034B-A4DA-FFE6658987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601" y="2172021"/>
            <a:ext cx="5921044" cy="977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96613-69C7-3E49-BAC4-C2154B35BF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09" y="-4870335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1125967" y="2479725"/>
            <a:ext cx="99400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  <a:spcAft>
                <a:spcPts val="50"/>
              </a:spcAft>
            </a:pPr>
            <a:r>
              <a:rPr lang="en-US" sz="10000" b="1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10000" b="1" i="1" dirty="0" smtClean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175,000</a:t>
            </a:r>
            <a:endParaRPr lang="en-US" sz="10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C1579A-43F6-EF49-B99C-34D13077DF37}"/>
              </a:ext>
            </a:extLst>
          </p:cNvPr>
          <p:cNvCxnSpPr/>
          <p:nvPr/>
        </p:nvCxnSpPr>
        <p:spPr>
          <a:xfrm flipH="1">
            <a:off x="2783120" y="4372765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6037F7-00BC-314B-AD04-945363FE1EBE}"/>
              </a:ext>
            </a:extLst>
          </p:cNvPr>
          <p:cNvSpPr/>
          <p:nvPr/>
        </p:nvSpPr>
        <p:spPr>
          <a:xfrm>
            <a:off x="3047999" y="408421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US &amp; CANADA 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A2C64C-EDDB-2A40-9653-F8E1FD0B3FB5}"/>
              </a:ext>
            </a:extLst>
          </p:cNvPr>
          <p:cNvCxnSpPr/>
          <p:nvPr/>
        </p:nvCxnSpPr>
        <p:spPr>
          <a:xfrm flipH="1">
            <a:off x="6984477" y="4372765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762ED6-00A8-EF45-B378-94CB842ED33D}"/>
              </a:ext>
            </a:extLst>
          </p:cNvPr>
          <p:cNvSpPr txBox="1"/>
          <p:nvPr/>
        </p:nvSpPr>
        <p:spPr>
          <a:xfrm>
            <a:off x="-1584019" y="282226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260349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2269A3-A4AE-B346-A89F-C224EB3F67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60" y="5135310"/>
            <a:ext cx="3123480" cy="564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1125967" y="1134512"/>
            <a:ext cx="9940065" cy="292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sz="15500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</a:p>
          <a:p>
            <a:pPr algn="ctr">
              <a:lnSpc>
                <a:spcPts val="2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PathwaysOutofPoverty.com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PathwaysOutofPoverty.ca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C5DCB5-2DB3-304A-925D-35730B6E9969}"/>
              </a:ext>
            </a:extLst>
          </p:cNvPr>
          <p:cNvCxnSpPr/>
          <p:nvPr/>
        </p:nvCxnSpPr>
        <p:spPr>
          <a:xfrm flipH="1">
            <a:off x="4891143" y="4636995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A00B540-66CD-0546-A4D9-C021A6E35F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0647" y="3989246"/>
            <a:ext cx="5921044" cy="97753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2217AA-6CBF-D549-89B9-6BDAA6289D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244" y="-6906626"/>
            <a:ext cx="5921044" cy="977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34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11EC1E-2159-7243-8028-5918E1144C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837" y="3220612"/>
            <a:ext cx="5921044" cy="97753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523" y="-3612040"/>
            <a:ext cx="5921044" cy="97753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35F9A9-4AB1-1641-9E27-FBA52AE44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81" y="2708756"/>
            <a:ext cx="4765430" cy="8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8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374C2B-44E3-9E47-94B7-B43A608275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4926" y="1970310"/>
            <a:ext cx="5921044" cy="97753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712" y="-5255555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272143" y="2084326"/>
            <a:ext cx="10793889" cy="30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DID</a:t>
            </a:r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50"/>
              </a:spcBef>
              <a:spcAft>
                <a:spcPts val="50"/>
              </a:spcAft>
            </a:pPr>
            <a:r>
              <a:rPr lang="en-US" sz="10000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WORLD RENEW</a:t>
            </a:r>
          </a:p>
          <a:p>
            <a:pPr algn="ctr">
              <a:lnSpc>
                <a:spcPct val="150000"/>
              </a:lnSpc>
            </a:pPr>
            <a:r>
              <a:rPr lang="en-US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TO IN 2020?</a:t>
            </a:r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291821-5923-CC4F-80BA-3541B1C99991}"/>
              </a:ext>
            </a:extLst>
          </p:cNvPr>
          <p:cNvSpPr txBox="1"/>
          <p:nvPr/>
        </p:nvSpPr>
        <p:spPr>
          <a:xfrm>
            <a:off x="-1790853" y="400380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711E6E-91C9-AC4B-8180-8862F25AD6A1}"/>
              </a:ext>
            </a:extLst>
          </p:cNvPr>
          <p:cNvSpPr txBox="1"/>
          <p:nvPr/>
        </p:nvSpPr>
        <p:spPr>
          <a:xfrm>
            <a:off x="8682323" y="5870952"/>
            <a:ext cx="275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of Syrian Refugees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Lebanon</a:t>
            </a:r>
          </a:p>
        </p:txBody>
      </p:sp>
    </p:spTree>
    <p:extLst>
      <p:ext uri="{BB962C8B-B14F-4D97-AF65-F5344CB8AC3E}">
        <p14:creationId xmlns:p14="http://schemas.microsoft.com/office/powerpoint/2010/main" val="27386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6EF7B8-D13A-8E4E-939B-9E281B8F3E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2E346-8669-034B-A4DA-FFE6658987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601" y="2172021"/>
            <a:ext cx="5921044" cy="977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96613-69C7-3E49-BAC4-C2154B35BF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09" y="-4870335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1125967" y="1952955"/>
            <a:ext cx="9940065" cy="2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sz="10000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1.4 MILLION</a:t>
            </a:r>
          </a:p>
          <a:p>
            <a:pPr algn="ctr">
              <a:lnSpc>
                <a:spcPts val="2000"/>
              </a:lnSpc>
            </a:pPr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35 DIFFERENT COUNTRIES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E14B70-A4A1-494B-BAF9-52E593210828}"/>
              </a:ext>
            </a:extLst>
          </p:cNvPr>
          <p:cNvCxnSpPr/>
          <p:nvPr/>
        </p:nvCxnSpPr>
        <p:spPr>
          <a:xfrm flipH="1">
            <a:off x="2452744" y="4066377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C5DCB5-2DB3-304A-925D-35730B6E9969}"/>
              </a:ext>
            </a:extLst>
          </p:cNvPr>
          <p:cNvCxnSpPr/>
          <p:nvPr/>
        </p:nvCxnSpPr>
        <p:spPr>
          <a:xfrm flipH="1">
            <a:off x="7315200" y="4066377"/>
            <a:ext cx="2409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0762ED6-00A8-EF45-B378-94CB842ED33D}"/>
              </a:ext>
            </a:extLst>
          </p:cNvPr>
          <p:cNvSpPr txBox="1"/>
          <p:nvPr/>
        </p:nvSpPr>
        <p:spPr>
          <a:xfrm>
            <a:off x="-1584019" y="282226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3870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723D8-7750-EC46-A9E7-189AF747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E4CDC-4513-4444-9A63-79C17931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3" y="-1401850"/>
            <a:ext cx="4356100" cy="615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0EA174-D9ED-414B-BE2A-51FA5C43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787" y="1260312"/>
            <a:ext cx="6159500" cy="372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15028-DC55-D846-AA0F-111377342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41" y="-5989100"/>
            <a:ext cx="2790781" cy="812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837" y="3220612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16" y="-3627378"/>
            <a:ext cx="5921044" cy="9775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FC2882-1A68-3246-94BC-6F38CC9DE9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9388" y="2765044"/>
            <a:ext cx="3400616" cy="41165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32DDC6-863E-A049-AB11-966A1C288316}"/>
              </a:ext>
            </a:extLst>
          </p:cNvPr>
          <p:cNvSpPr txBox="1"/>
          <p:nvPr/>
        </p:nvSpPr>
        <p:spPr>
          <a:xfrm>
            <a:off x="887637" y="1806605"/>
            <a:ext cx="994006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SAVINGS DID NIGERIAN FAMILIES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GAINED AS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RESULT OF A </a:t>
            </a:r>
          </a:p>
          <a:p>
            <a:pPr algn="ctr"/>
            <a:r>
              <a:rPr lang="en-US" sz="11500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VSLA?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(VILLAGE SAVINGS 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 ASSOCIATION)</a:t>
            </a:r>
          </a:p>
          <a:p>
            <a:pPr algn="ctr"/>
            <a:endParaRPr lang="en-US" sz="3000" b="1" dirty="0">
              <a:solidFill>
                <a:schemeClr val="bg1"/>
              </a:solidFill>
              <a:latin typeface="Gotham Bold" pitchFamily="2" charset="0"/>
            </a:endParaRPr>
          </a:p>
          <a:p>
            <a:pPr algn="ctr"/>
            <a:endParaRPr lang="en-US" sz="14000" b="1" dirty="0">
              <a:ln w="28575">
                <a:solidFill>
                  <a:schemeClr val="bg1"/>
                </a:solidFill>
              </a:ln>
              <a:noFill/>
              <a:latin typeface="GothamCondensed-Boo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CB1372-2903-F043-A026-2D56961507EE}"/>
              </a:ext>
            </a:extLst>
          </p:cNvPr>
          <p:cNvSpPr txBox="1"/>
          <p:nvPr/>
        </p:nvSpPr>
        <p:spPr>
          <a:xfrm>
            <a:off x="8937644" y="5870952"/>
            <a:ext cx="155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Nvou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291821-5923-CC4F-80BA-3541B1C99991}"/>
              </a:ext>
            </a:extLst>
          </p:cNvPr>
          <p:cNvSpPr txBox="1"/>
          <p:nvPr/>
        </p:nvSpPr>
        <p:spPr>
          <a:xfrm>
            <a:off x="-1786634" y="279064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1887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723D8-7750-EC46-A9E7-189AF747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E4CDC-4513-4444-9A63-79C17931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3" y="-1401850"/>
            <a:ext cx="4356100" cy="615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0EA174-D9ED-414B-BE2A-51FA5C43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787" y="1260312"/>
            <a:ext cx="6159500" cy="372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15028-DC55-D846-AA0F-111377342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41" y="-5989100"/>
            <a:ext cx="2790781" cy="812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837" y="3220612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16" y="-3627378"/>
            <a:ext cx="5921044" cy="9775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331543" y="2187643"/>
            <a:ext cx="115289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$36,293 CAD</a:t>
            </a:r>
          </a:p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PERSONAL SAVINGS </a:t>
            </a:r>
          </a:p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LAST 3 YEARS</a:t>
            </a:r>
            <a:endParaRPr lang="en-US" sz="3500" b="1" dirty="0">
              <a:ln w="28575">
                <a:solidFill>
                  <a:schemeClr val="bg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026DFE-74C4-F140-AB29-0874A0B6B9E7}"/>
              </a:ext>
            </a:extLst>
          </p:cNvPr>
          <p:cNvCxnSpPr>
            <a:cxnSpLocks/>
          </p:cNvCxnSpPr>
          <p:nvPr/>
        </p:nvCxnSpPr>
        <p:spPr>
          <a:xfrm flipH="1">
            <a:off x="1127342" y="4044907"/>
            <a:ext cx="20919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AB69A2-4E80-5C41-9E97-9A72E14749B3}"/>
              </a:ext>
            </a:extLst>
          </p:cNvPr>
          <p:cNvCxnSpPr>
            <a:cxnSpLocks/>
          </p:cNvCxnSpPr>
          <p:nvPr/>
        </p:nvCxnSpPr>
        <p:spPr>
          <a:xfrm flipH="1">
            <a:off x="8958197" y="4044907"/>
            <a:ext cx="20919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762ED6-00A8-EF45-B378-94CB842ED33D}"/>
              </a:ext>
            </a:extLst>
          </p:cNvPr>
          <p:cNvSpPr txBox="1"/>
          <p:nvPr/>
        </p:nvSpPr>
        <p:spPr>
          <a:xfrm>
            <a:off x="-1584019" y="282226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6062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723D8-7750-EC46-A9E7-189AF747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E4CDC-4513-4444-9A63-79C17931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3" y="-1401850"/>
            <a:ext cx="4356100" cy="615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0EA174-D9ED-414B-BE2A-51FA5C43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787" y="1260312"/>
            <a:ext cx="6159500" cy="372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15028-DC55-D846-AA0F-111377342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41" y="-5989100"/>
            <a:ext cx="2790781" cy="812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837" y="3220612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916" y="-3627378"/>
            <a:ext cx="5921044" cy="9775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331543" y="2173458"/>
            <a:ext cx="115289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0000" i="1" dirty="0" smtClean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28,765 </a:t>
            </a:r>
            <a:r>
              <a:rPr lang="en-US" sz="10000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</a:p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PERSONAL SAVINGS </a:t>
            </a:r>
          </a:p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LAST 3 YEARS</a:t>
            </a:r>
            <a:endParaRPr lang="en-US" sz="3500" dirty="0">
              <a:ln w="28575">
                <a:solidFill>
                  <a:schemeClr val="bg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49701A-994C-ED42-A525-5C02C37ED717}"/>
              </a:ext>
            </a:extLst>
          </p:cNvPr>
          <p:cNvCxnSpPr>
            <a:cxnSpLocks/>
          </p:cNvCxnSpPr>
          <p:nvPr/>
        </p:nvCxnSpPr>
        <p:spPr>
          <a:xfrm flipH="1">
            <a:off x="1127342" y="4044907"/>
            <a:ext cx="20919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500F25-B8EA-9C4B-B8EA-2195E4F51D4F}"/>
              </a:ext>
            </a:extLst>
          </p:cNvPr>
          <p:cNvCxnSpPr>
            <a:cxnSpLocks/>
          </p:cNvCxnSpPr>
          <p:nvPr/>
        </p:nvCxnSpPr>
        <p:spPr>
          <a:xfrm flipH="1">
            <a:off x="8958197" y="4044907"/>
            <a:ext cx="20919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762ED6-00A8-EF45-B378-94CB842ED33D}"/>
              </a:ext>
            </a:extLst>
          </p:cNvPr>
          <p:cNvSpPr txBox="1"/>
          <p:nvPr/>
        </p:nvSpPr>
        <p:spPr>
          <a:xfrm>
            <a:off x="-1584019" y="282226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0683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723D8-7750-EC46-A9E7-189AF747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E4CDC-4513-4444-9A63-79C17931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3" y="-1401850"/>
            <a:ext cx="4356100" cy="615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0EA174-D9ED-414B-BE2A-51FA5C43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787" y="1260312"/>
            <a:ext cx="6159500" cy="372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15028-DC55-D846-AA0F-111377342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41" y="-5989100"/>
            <a:ext cx="2790781" cy="812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5DA4E-FA87-FE48-94ED-4DE8BA10B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837" y="3220612"/>
            <a:ext cx="5921044" cy="977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BB3D-04E8-7B4A-BBA0-299DEA9A44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" y="5961665"/>
            <a:ext cx="2230773" cy="403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CBCEE-8A31-4D45-93DF-5682EFCDDE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444" y="-3612040"/>
            <a:ext cx="5921044" cy="9775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13848-881B-584A-9FAE-579B1D9D7C0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4089" y="3327899"/>
            <a:ext cx="2830285" cy="35568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23DCD-9B8E-0845-9BEA-EEAB4D919C75}"/>
              </a:ext>
            </a:extLst>
          </p:cNvPr>
          <p:cNvSpPr txBox="1"/>
          <p:nvPr/>
        </p:nvSpPr>
        <p:spPr>
          <a:xfrm>
            <a:off x="988799" y="1935918"/>
            <a:ext cx="9940065" cy="325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CHILDREN IN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ZAMBIA EXPERIENCE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COGNITIVE,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&amp; SOCIAL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IMPAIRMENTS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LACK OF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50"/>
              </a:spcBef>
              <a:spcAft>
                <a:spcPts val="50"/>
              </a:spcAft>
            </a:pPr>
            <a:r>
              <a:rPr lang="en-US" sz="11500" i="1" dirty="0" smtClean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n-US" sz="11500" i="1" dirty="0">
                <a:ln w="2857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B8204D-CBE8-B949-B142-1F7F2ECDAE6A}"/>
              </a:ext>
            </a:extLst>
          </p:cNvPr>
          <p:cNvSpPr txBox="1"/>
          <p:nvPr/>
        </p:nvSpPr>
        <p:spPr>
          <a:xfrm>
            <a:off x="9447351" y="5903350"/>
            <a:ext cx="201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Zambia 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Response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291821-5923-CC4F-80BA-3541B1C99991}"/>
              </a:ext>
            </a:extLst>
          </p:cNvPr>
          <p:cNvSpPr txBox="1"/>
          <p:nvPr/>
        </p:nvSpPr>
        <p:spPr>
          <a:xfrm>
            <a:off x="-1790853" y="211842"/>
            <a:ext cx="994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807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542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429</Words>
  <Application>Microsoft Office PowerPoint</Application>
  <PresentationFormat>Widescreen</PresentationFormat>
  <Paragraphs>173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Gotham Bold</vt:lpstr>
      <vt:lpstr>GothamCondensed-Book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Finazzo</dc:creator>
  <cp:lastModifiedBy>Victoria Redding</cp:lastModifiedBy>
  <cp:revision>68</cp:revision>
  <dcterms:created xsi:type="dcterms:W3CDTF">2021-05-10T19:23:46Z</dcterms:created>
  <dcterms:modified xsi:type="dcterms:W3CDTF">2022-03-21T19:27:57Z</dcterms:modified>
</cp:coreProperties>
</file>